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1" r:id="rId1"/>
  </p:sldMasterIdLst>
  <p:notesMasterIdLst>
    <p:notesMasterId r:id="rId19"/>
  </p:notesMasterIdLst>
  <p:sldIdLst>
    <p:sldId id="256" r:id="rId2"/>
    <p:sldId id="258" r:id="rId3"/>
    <p:sldId id="263" r:id="rId4"/>
    <p:sldId id="260" r:id="rId5"/>
    <p:sldId id="257" r:id="rId6"/>
    <p:sldId id="275" r:id="rId7"/>
    <p:sldId id="264" r:id="rId8"/>
    <p:sldId id="276" r:id="rId9"/>
    <p:sldId id="271" r:id="rId10"/>
    <p:sldId id="272" r:id="rId11"/>
    <p:sldId id="273" r:id="rId12"/>
    <p:sldId id="269" r:id="rId13"/>
    <p:sldId id="270" r:id="rId14"/>
    <p:sldId id="259" r:id="rId15"/>
    <p:sldId id="261" r:id="rId16"/>
    <p:sldId id="266" r:id="rId17"/>
    <p:sldId id="267"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213725-B3FB-4080-AE92-C825EF3F6AB6}" v="8" dt="2022-02-21T23:46:22.5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72" autoAdjust="0"/>
    <p:restoredTop sz="94660"/>
  </p:normalViewPr>
  <p:slideViewPr>
    <p:cSldViewPr snapToGrid="0">
      <p:cViewPr>
        <p:scale>
          <a:sx n="66" d="100"/>
          <a:sy n="66" d="100"/>
        </p:scale>
        <p:origin x="624" y="41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ber scotty" userId="3cb65af898192084" providerId="LiveId" clId="{4B213725-B3FB-4080-AE92-C825EF3F6AB6}"/>
    <pc:docChg chg="undo custSel modSld">
      <pc:chgData name="amber scotty" userId="3cb65af898192084" providerId="LiveId" clId="{4B213725-B3FB-4080-AE92-C825EF3F6AB6}" dt="2022-02-21T23:50:00.843" v="142" actId="255"/>
      <pc:docMkLst>
        <pc:docMk/>
      </pc:docMkLst>
      <pc:sldChg chg="addSp delSp modSp mod setBg setClrOvrMap">
        <pc:chgData name="amber scotty" userId="3cb65af898192084" providerId="LiveId" clId="{4B213725-B3FB-4080-AE92-C825EF3F6AB6}" dt="2022-02-21T23:50:00.843" v="142" actId="255"/>
        <pc:sldMkLst>
          <pc:docMk/>
          <pc:sldMk cId="258599477" sldId="266"/>
        </pc:sldMkLst>
        <pc:spChg chg="mod">
          <ac:chgData name="amber scotty" userId="3cb65af898192084" providerId="LiveId" clId="{4B213725-B3FB-4080-AE92-C825EF3F6AB6}" dt="2022-02-21T23:50:00.843" v="142" actId="255"/>
          <ac:spMkLst>
            <pc:docMk/>
            <pc:sldMk cId="258599477" sldId="266"/>
            <ac:spMk id="2" creationId="{416A584C-A9E8-4E8F-8D2D-6534BA93A515}"/>
          </ac:spMkLst>
        </pc:spChg>
        <pc:spChg chg="mod ord">
          <ac:chgData name="amber scotty" userId="3cb65af898192084" providerId="LiveId" clId="{4B213725-B3FB-4080-AE92-C825EF3F6AB6}" dt="2022-02-21T23:48:44.152" v="132" actId="1076"/>
          <ac:spMkLst>
            <pc:docMk/>
            <pc:sldMk cId="258599477" sldId="266"/>
            <ac:spMk id="3" creationId="{A2D70DB1-73D7-4C7F-B9EA-65D920CE3957}"/>
          </ac:spMkLst>
        </pc:spChg>
        <pc:spChg chg="add del">
          <ac:chgData name="amber scotty" userId="3cb65af898192084" providerId="LiveId" clId="{4B213725-B3FB-4080-AE92-C825EF3F6AB6}" dt="2022-02-21T23:47:17.409" v="125" actId="26606"/>
          <ac:spMkLst>
            <pc:docMk/>
            <pc:sldMk cId="258599477" sldId="266"/>
            <ac:spMk id="16" creationId="{BB934D2B-85E2-4375-94EE-B66C16BF7999}"/>
          </ac:spMkLst>
        </pc:spChg>
        <pc:spChg chg="add del">
          <ac:chgData name="amber scotty" userId="3cb65af898192084" providerId="LiveId" clId="{4B213725-B3FB-4080-AE92-C825EF3F6AB6}" dt="2022-02-21T23:47:17.409" v="125" actId="26606"/>
          <ac:spMkLst>
            <pc:docMk/>
            <pc:sldMk cId="258599477" sldId="266"/>
            <ac:spMk id="18" creationId="{9B445E02-D785-4565-B842-9567BBC09508}"/>
          </ac:spMkLst>
        </pc:spChg>
        <pc:spChg chg="add del">
          <ac:chgData name="amber scotty" userId="3cb65af898192084" providerId="LiveId" clId="{4B213725-B3FB-4080-AE92-C825EF3F6AB6}" dt="2022-02-21T23:47:17.409" v="125" actId="26606"/>
          <ac:spMkLst>
            <pc:docMk/>
            <pc:sldMk cId="258599477" sldId="266"/>
            <ac:spMk id="20" creationId="{2C153736-D102-4F57-9DE7-615AFC02B0AC}"/>
          </ac:spMkLst>
        </pc:spChg>
        <pc:spChg chg="add del">
          <ac:chgData name="amber scotty" userId="3cb65af898192084" providerId="LiveId" clId="{4B213725-B3FB-4080-AE92-C825EF3F6AB6}" dt="2022-02-21T23:47:17.409" v="125" actId="26606"/>
          <ac:spMkLst>
            <pc:docMk/>
            <pc:sldMk cId="258599477" sldId="266"/>
            <ac:spMk id="22" creationId="{BA407A52-66F4-4CDE-A726-FF79F3EC342D}"/>
          </ac:spMkLst>
        </pc:spChg>
        <pc:spChg chg="add del">
          <ac:chgData name="amber scotty" userId="3cb65af898192084" providerId="LiveId" clId="{4B213725-B3FB-4080-AE92-C825EF3F6AB6}" dt="2022-02-21T23:47:17.409" v="125" actId="26606"/>
          <ac:spMkLst>
            <pc:docMk/>
            <pc:sldMk cId="258599477" sldId="266"/>
            <ac:spMk id="24" creationId="{D28FFB34-4FC3-46F5-B900-D3B774FD0BE6}"/>
          </ac:spMkLst>
        </pc:spChg>
        <pc:spChg chg="add del">
          <ac:chgData name="amber scotty" userId="3cb65af898192084" providerId="LiveId" clId="{4B213725-B3FB-4080-AE92-C825EF3F6AB6}" dt="2022-02-21T23:47:17.409" v="125" actId="26606"/>
          <ac:spMkLst>
            <pc:docMk/>
            <pc:sldMk cId="258599477" sldId="266"/>
            <ac:spMk id="26" creationId="{205F7B13-ACB5-46BE-8070-0431266B183B}"/>
          </ac:spMkLst>
        </pc:spChg>
        <pc:spChg chg="add del">
          <ac:chgData name="amber scotty" userId="3cb65af898192084" providerId="LiveId" clId="{4B213725-B3FB-4080-AE92-C825EF3F6AB6}" dt="2022-02-21T23:47:17.409" v="125" actId="26606"/>
          <ac:spMkLst>
            <pc:docMk/>
            <pc:sldMk cId="258599477" sldId="266"/>
            <ac:spMk id="28" creationId="{D52A0D23-45DD-4DF4-ADE6-A81F409BB9FB}"/>
          </ac:spMkLst>
        </pc:spChg>
        <pc:spChg chg="add del">
          <ac:chgData name="amber scotty" userId="3cb65af898192084" providerId="LiveId" clId="{4B213725-B3FB-4080-AE92-C825EF3F6AB6}" dt="2022-02-21T23:47:17.409" v="125" actId="26606"/>
          <ac:spMkLst>
            <pc:docMk/>
            <pc:sldMk cId="258599477" sldId="266"/>
            <ac:spMk id="33" creationId="{C52ED567-06B3-4107-9773-BBB6BD78673C}"/>
          </ac:spMkLst>
        </pc:spChg>
        <pc:spChg chg="add del">
          <ac:chgData name="amber scotty" userId="3cb65af898192084" providerId="LiveId" clId="{4B213725-B3FB-4080-AE92-C825EF3F6AB6}" dt="2022-02-21T23:47:17.409" v="125" actId="26606"/>
          <ac:spMkLst>
            <pc:docMk/>
            <pc:sldMk cId="258599477" sldId="266"/>
            <ac:spMk id="34" creationId="{AF551D8B-3775-4477-88B7-7B7C350D34E4}"/>
          </ac:spMkLst>
        </pc:spChg>
        <pc:spChg chg="add del">
          <ac:chgData name="amber scotty" userId="3cb65af898192084" providerId="LiveId" clId="{4B213725-B3FB-4080-AE92-C825EF3F6AB6}" dt="2022-02-21T23:44:20.490" v="42" actId="26606"/>
          <ac:spMkLst>
            <pc:docMk/>
            <pc:sldMk cId="258599477" sldId="266"/>
            <ac:spMk id="36" creationId="{3BCB5F6A-9EB0-40B0-9D13-3023E9A20508}"/>
          </ac:spMkLst>
        </pc:spChg>
        <pc:spChg chg="add del">
          <ac:chgData name="amber scotty" userId="3cb65af898192084" providerId="LiveId" clId="{4B213725-B3FB-4080-AE92-C825EF3F6AB6}" dt="2022-02-21T23:47:17.409" v="125" actId="26606"/>
          <ac:spMkLst>
            <pc:docMk/>
            <pc:sldMk cId="258599477" sldId="266"/>
            <ac:spMk id="37" creationId="{A65AC7D1-EAA9-48F5-B509-60A7F50BF703}"/>
          </ac:spMkLst>
        </pc:spChg>
        <pc:spChg chg="add del">
          <ac:chgData name="amber scotty" userId="3cb65af898192084" providerId="LiveId" clId="{4B213725-B3FB-4080-AE92-C825EF3F6AB6}" dt="2022-02-21T23:42:05.072" v="14" actId="26606"/>
          <ac:spMkLst>
            <pc:docMk/>
            <pc:sldMk cId="258599477" sldId="266"/>
            <ac:spMk id="39" creationId="{A65AC7D1-EAA9-48F5-B509-60A7F50BF703}"/>
          </ac:spMkLst>
        </pc:spChg>
        <pc:spChg chg="add del">
          <ac:chgData name="amber scotty" userId="3cb65af898192084" providerId="LiveId" clId="{4B213725-B3FB-4080-AE92-C825EF3F6AB6}" dt="2022-02-21T23:42:05.072" v="14" actId="26606"/>
          <ac:spMkLst>
            <pc:docMk/>
            <pc:sldMk cId="258599477" sldId="266"/>
            <ac:spMk id="41" creationId="{D6320AF9-619A-4175-865B-5663E1AEF4C5}"/>
          </ac:spMkLst>
        </pc:spChg>
        <pc:spChg chg="add del">
          <ac:chgData name="amber scotty" userId="3cb65af898192084" providerId="LiveId" clId="{4B213725-B3FB-4080-AE92-C825EF3F6AB6}" dt="2022-02-21T23:43:14.026" v="31" actId="26606"/>
          <ac:spMkLst>
            <pc:docMk/>
            <pc:sldMk cId="258599477" sldId="266"/>
            <ac:spMk id="42" creationId="{3F088236-D655-4F88-B238-E16762358025}"/>
          </ac:spMkLst>
        </pc:spChg>
        <pc:spChg chg="add del">
          <ac:chgData name="amber scotty" userId="3cb65af898192084" providerId="LiveId" clId="{4B213725-B3FB-4080-AE92-C825EF3F6AB6}" dt="2022-02-21T23:43:14.026" v="31" actId="26606"/>
          <ac:spMkLst>
            <pc:docMk/>
            <pc:sldMk cId="258599477" sldId="266"/>
            <ac:spMk id="44" creationId="{3DAC0C92-199E-475C-9390-119A9B027276}"/>
          </ac:spMkLst>
        </pc:spChg>
        <pc:spChg chg="add del">
          <ac:chgData name="amber scotty" userId="3cb65af898192084" providerId="LiveId" clId="{4B213725-B3FB-4080-AE92-C825EF3F6AB6}" dt="2022-02-21T23:43:14.026" v="31" actId="26606"/>
          <ac:spMkLst>
            <pc:docMk/>
            <pc:sldMk cId="258599477" sldId="266"/>
            <ac:spMk id="46" creationId="{C4CFB339-0ED8-4FE2-9EF1-6D1375B8499B}"/>
          </ac:spMkLst>
        </pc:spChg>
        <pc:spChg chg="add del">
          <ac:chgData name="amber scotty" userId="3cb65af898192084" providerId="LiveId" clId="{4B213725-B3FB-4080-AE92-C825EF3F6AB6}" dt="2022-02-21T23:42:05.072" v="14" actId="26606"/>
          <ac:spMkLst>
            <pc:docMk/>
            <pc:sldMk cId="258599477" sldId="266"/>
            <ac:spMk id="47" creationId="{7E018740-5C2B-4A41-AC1A-7E68D1EC1954}"/>
          </ac:spMkLst>
        </pc:spChg>
        <pc:spChg chg="add del">
          <ac:chgData name="amber scotty" userId="3cb65af898192084" providerId="LiveId" clId="{4B213725-B3FB-4080-AE92-C825EF3F6AB6}" dt="2022-02-21T23:43:14.026" v="31" actId="26606"/>
          <ac:spMkLst>
            <pc:docMk/>
            <pc:sldMk cId="258599477" sldId="266"/>
            <ac:spMk id="48" creationId="{31896C80-2069-4431-9C19-83B913734490}"/>
          </ac:spMkLst>
        </pc:spChg>
        <pc:spChg chg="add del">
          <ac:chgData name="amber scotty" userId="3cb65af898192084" providerId="LiveId" clId="{4B213725-B3FB-4080-AE92-C825EF3F6AB6}" dt="2022-02-21T23:42:05.072" v="14" actId="26606"/>
          <ac:spMkLst>
            <pc:docMk/>
            <pc:sldMk cId="258599477" sldId="266"/>
            <ac:spMk id="49" creationId="{166F75A4-C475-4941-8EE2-B80A06A2C1BB}"/>
          </ac:spMkLst>
        </pc:spChg>
        <pc:spChg chg="add del">
          <ac:chgData name="amber scotty" userId="3cb65af898192084" providerId="LiveId" clId="{4B213725-B3FB-4080-AE92-C825EF3F6AB6}" dt="2022-02-21T23:43:14.026" v="31" actId="26606"/>
          <ac:spMkLst>
            <pc:docMk/>
            <pc:sldMk cId="258599477" sldId="266"/>
            <ac:spMk id="50" creationId="{BF120A21-0841-4823-B0C4-28AEBCEF9B78}"/>
          </ac:spMkLst>
        </pc:spChg>
        <pc:spChg chg="add del">
          <ac:chgData name="amber scotty" userId="3cb65af898192084" providerId="LiveId" clId="{4B213725-B3FB-4080-AE92-C825EF3F6AB6}" dt="2022-02-21T23:42:05.072" v="14" actId="26606"/>
          <ac:spMkLst>
            <pc:docMk/>
            <pc:sldMk cId="258599477" sldId="266"/>
            <ac:spMk id="51" creationId="{A032553A-72E8-4B0D-8405-FF9771C9AF05}"/>
          </ac:spMkLst>
        </pc:spChg>
        <pc:spChg chg="add del">
          <ac:chgData name="amber scotty" userId="3cb65af898192084" providerId="LiveId" clId="{4B213725-B3FB-4080-AE92-C825EF3F6AB6}" dt="2022-02-21T23:43:14.026" v="31" actId="26606"/>
          <ac:spMkLst>
            <pc:docMk/>
            <pc:sldMk cId="258599477" sldId="266"/>
            <ac:spMk id="52" creationId="{DBB05BAE-BBD3-4289-899F-A6851503C6B0}"/>
          </ac:spMkLst>
        </pc:spChg>
        <pc:spChg chg="add del">
          <ac:chgData name="amber scotty" userId="3cb65af898192084" providerId="LiveId" clId="{4B213725-B3FB-4080-AE92-C825EF3F6AB6}" dt="2022-02-21T23:42:05.072" v="14" actId="26606"/>
          <ac:spMkLst>
            <pc:docMk/>
            <pc:sldMk cId="258599477" sldId="266"/>
            <ac:spMk id="53" creationId="{765800AC-C3B9-498E-87BC-29FAE4C76B21}"/>
          </ac:spMkLst>
        </pc:spChg>
        <pc:spChg chg="add del">
          <ac:chgData name="amber scotty" userId="3cb65af898192084" providerId="LiveId" clId="{4B213725-B3FB-4080-AE92-C825EF3F6AB6}" dt="2022-02-21T23:43:14.026" v="31" actId="26606"/>
          <ac:spMkLst>
            <pc:docMk/>
            <pc:sldMk cId="258599477" sldId="266"/>
            <ac:spMk id="54" creationId="{9874D11C-36F5-4BBE-A490-019A54E953B0}"/>
          </ac:spMkLst>
        </pc:spChg>
        <pc:spChg chg="add del">
          <ac:chgData name="amber scotty" userId="3cb65af898192084" providerId="LiveId" clId="{4B213725-B3FB-4080-AE92-C825EF3F6AB6}" dt="2022-02-21T23:42:05.072" v="14" actId="26606"/>
          <ac:spMkLst>
            <pc:docMk/>
            <pc:sldMk cId="258599477" sldId="266"/>
            <ac:spMk id="55" creationId="{1F9D6ACB-2FF4-49F9-978A-E0D5327FC635}"/>
          </ac:spMkLst>
        </pc:spChg>
        <pc:spChg chg="add del">
          <ac:chgData name="amber scotty" userId="3cb65af898192084" providerId="LiveId" clId="{4B213725-B3FB-4080-AE92-C825EF3F6AB6}" dt="2022-02-21T23:43:13.109" v="30" actId="26606"/>
          <ac:spMkLst>
            <pc:docMk/>
            <pc:sldMk cId="258599477" sldId="266"/>
            <ac:spMk id="56" creationId="{D94A7024-D948-494D-8920-BBA2DA07D15B}"/>
          </ac:spMkLst>
        </pc:spChg>
        <pc:spChg chg="add del">
          <ac:chgData name="amber scotty" userId="3cb65af898192084" providerId="LiveId" clId="{4B213725-B3FB-4080-AE92-C825EF3F6AB6}" dt="2022-02-21T23:42:05.072" v="14" actId="26606"/>
          <ac:spMkLst>
            <pc:docMk/>
            <pc:sldMk cId="258599477" sldId="266"/>
            <ac:spMk id="57" creationId="{A5EC319D-0FEA-4B95-A3EA-01E35672C95B}"/>
          </ac:spMkLst>
        </pc:spChg>
        <pc:spChg chg="add del">
          <ac:chgData name="amber scotty" userId="3cb65af898192084" providerId="LiveId" clId="{4B213725-B3FB-4080-AE92-C825EF3F6AB6}" dt="2022-02-21T23:47:17.409" v="125" actId="26606"/>
          <ac:spMkLst>
            <pc:docMk/>
            <pc:sldMk cId="258599477" sldId="266"/>
            <ac:spMk id="58" creationId="{D6320AF9-619A-4175-865B-5663E1AEF4C5}"/>
          </ac:spMkLst>
        </pc:spChg>
        <pc:spChg chg="add del">
          <ac:chgData name="amber scotty" userId="3cb65af898192084" providerId="LiveId" clId="{4B213725-B3FB-4080-AE92-C825EF3F6AB6}" dt="2022-02-21T23:42:08.192" v="16" actId="26606"/>
          <ac:spMkLst>
            <pc:docMk/>
            <pc:sldMk cId="258599477" sldId="266"/>
            <ac:spMk id="59" creationId="{3BCB5F6A-9EB0-40B0-9D13-3023E9A20508}"/>
          </ac:spMkLst>
        </pc:spChg>
        <pc:spChg chg="add del">
          <ac:chgData name="amber scotty" userId="3cb65af898192084" providerId="LiveId" clId="{4B213725-B3FB-4080-AE92-C825EF3F6AB6}" dt="2022-02-21T23:47:17.409" v="125" actId="26606"/>
          <ac:spMkLst>
            <pc:docMk/>
            <pc:sldMk cId="258599477" sldId="266"/>
            <ac:spMk id="62" creationId="{7E018740-5C2B-4A41-AC1A-7E68D1EC1954}"/>
          </ac:spMkLst>
        </pc:spChg>
        <pc:spChg chg="add del">
          <ac:chgData name="amber scotty" userId="3cb65af898192084" providerId="LiveId" clId="{4B213725-B3FB-4080-AE92-C825EF3F6AB6}" dt="2022-02-21T23:47:17.409" v="125" actId="26606"/>
          <ac:spMkLst>
            <pc:docMk/>
            <pc:sldMk cId="258599477" sldId="266"/>
            <ac:spMk id="63" creationId="{166F75A4-C475-4941-8EE2-B80A06A2C1BB}"/>
          </ac:spMkLst>
        </pc:spChg>
        <pc:spChg chg="add del">
          <ac:chgData name="amber scotty" userId="3cb65af898192084" providerId="LiveId" clId="{4B213725-B3FB-4080-AE92-C825EF3F6AB6}" dt="2022-02-21T23:47:17.409" v="125" actId="26606"/>
          <ac:spMkLst>
            <pc:docMk/>
            <pc:sldMk cId="258599477" sldId="266"/>
            <ac:spMk id="64" creationId="{A032553A-72E8-4B0D-8405-FF9771C9AF05}"/>
          </ac:spMkLst>
        </pc:spChg>
        <pc:spChg chg="add del">
          <ac:chgData name="amber scotty" userId="3cb65af898192084" providerId="LiveId" clId="{4B213725-B3FB-4080-AE92-C825EF3F6AB6}" dt="2022-02-21T23:47:17.409" v="125" actId="26606"/>
          <ac:spMkLst>
            <pc:docMk/>
            <pc:sldMk cId="258599477" sldId="266"/>
            <ac:spMk id="65" creationId="{765800AC-C3B9-498E-87BC-29FAE4C76B21}"/>
          </ac:spMkLst>
        </pc:spChg>
        <pc:spChg chg="add del">
          <ac:chgData name="amber scotty" userId="3cb65af898192084" providerId="LiveId" clId="{4B213725-B3FB-4080-AE92-C825EF3F6AB6}" dt="2022-02-21T23:47:17.409" v="125" actId="26606"/>
          <ac:spMkLst>
            <pc:docMk/>
            <pc:sldMk cId="258599477" sldId="266"/>
            <ac:spMk id="66" creationId="{1F9D6ACB-2FF4-49F9-978A-E0D5327FC635}"/>
          </ac:spMkLst>
        </pc:spChg>
        <pc:spChg chg="add del">
          <ac:chgData name="amber scotty" userId="3cb65af898192084" providerId="LiveId" clId="{4B213725-B3FB-4080-AE92-C825EF3F6AB6}" dt="2022-02-21T23:47:17.409" v="125" actId="26606"/>
          <ac:spMkLst>
            <pc:docMk/>
            <pc:sldMk cId="258599477" sldId="266"/>
            <ac:spMk id="67" creationId="{A5EC319D-0FEA-4B95-A3EA-01E35672C95B}"/>
          </ac:spMkLst>
        </pc:spChg>
        <pc:picChg chg="add del mod ord">
          <ac:chgData name="amber scotty" userId="3cb65af898192084" providerId="LiveId" clId="{4B213725-B3FB-4080-AE92-C825EF3F6AB6}" dt="2022-02-21T23:45:29.679" v="112" actId="478"/>
          <ac:picMkLst>
            <pc:docMk/>
            <pc:sldMk cId="258599477" sldId="266"/>
            <ac:picMk id="5" creationId="{D4DEFFD9-BC80-4E62-89B5-013802049768}"/>
          </ac:picMkLst>
        </pc:picChg>
        <pc:picChg chg="add del">
          <ac:chgData name="amber scotty" userId="3cb65af898192084" providerId="LiveId" clId="{4B213725-B3FB-4080-AE92-C825EF3F6AB6}" dt="2022-02-21T23:46:09.411" v="116" actId="22"/>
          <ac:picMkLst>
            <pc:docMk/>
            <pc:sldMk cId="258599477" sldId="266"/>
            <ac:picMk id="7" creationId="{650EBD69-FB02-47A0-B456-A8545342145B}"/>
          </ac:picMkLst>
        </pc:picChg>
        <pc:picChg chg="add mod">
          <ac:chgData name="amber scotty" userId="3cb65af898192084" providerId="LiveId" clId="{4B213725-B3FB-4080-AE92-C825EF3F6AB6}" dt="2022-02-21T23:48:48.022" v="133" actId="1076"/>
          <ac:picMkLst>
            <pc:docMk/>
            <pc:sldMk cId="258599477" sldId="266"/>
            <ac:picMk id="9" creationId="{C563DA97-0D50-41F2-B335-13EAD2379A29}"/>
          </ac:picMkLst>
        </pc:picChg>
        <pc:cxnChg chg="add del">
          <ac:chgData name="amber scotty" userId="3cb65af898192084" providerId="LiveId" clId="{4B213725-B3FB-4080-AE92-C825EF3F6AB6}" dt="2022-02-21T23:47:17.409" v="125" actId="26606"/>
          <ac:cxnSpMkLst>
            <pc:docMk/>
            <pc:sldMk cId="258599477" sldId="266"/>
            <ac:cxnSpMk id="12" creationId="{1A901C3D-CFAE-460D-BD0E-7D22164D7DFB}"/>
          </ac:cxnSpMkLst>
        </pc:cxnChg>
        <pc:cxnChg chg="add del">
          <ac:chgData name="amber scotty" userId="3cb65af898192084" providerId="LiveId" clId="{4B213725-B3FB-4080-AE92-C825EF3F6AB6}" dt="2022-02-21T23:47:17.409" v="125" actId="26606"/>
          <ac:cxnSpMkLst>
            <pc:docMk/>
            <pc:sldMk cId="258599477" sldId="266"/>
            <ac:cxnSpMk id="14" creationId="{837C0EA9-1437-4437-9D20-2BBDA1AA9FF8}"/>
          </ac:cxnSpMkLst>
        </pc:cxnChg>
        <pc:cxnChg chg="add del">
          <ac:chgData name="amber scotty" userId="3cb65af898192084" providerId="LiveId" clId="{4B213725-B3FB-4080-AE92-C825EF3F6AB6}" dt="2022-02-21T23:43:14.026" v="31" actId="26606"/>
          <ac:cxnSpMkLst>
            <pc:docMk/>
            <pc:sldMk cId="258599477" sldId="266"/>
            <ac:cxnSpMk id="38" creationId="{64FA5DFF-7FE6-4855-84E6-DFA78EE978BD}"/>
          </ac:cxnSpMkLst>
        </pc:cxnChg>
        <pc:cxnChg chg="add del">
          <ac:chgData name="amber scotty" userId="3cb65af898192084" providerId="LiveId" clId="{4B213725-B3FB-4080-AE92-C825EF3F6AB6}" dt="2022-02-21T23:43:14.026" v="31" actId="26606"/>
          <ac:cxnSpMkLst>
            <pc:docMk/>
            <pc:sldMk cId="258599477" sldId="266"/>
            <ac:cxnSpMk id="40" creationId="{2AFD8CBA-54A3-4363-991B-B9C631BBFA74}"/>
          </ac:cxnSpMkLst>
        </pc:cxnChg>
        <pc:cxnChg chg="add del">
          <ac:chgData name="amber scotty" userId="3cb65af898192084" providerId="LiveId" clId="{4B213725-B3FB-4080-AE92-C825EF3F6AB6}" dt="2022-02-21T23:42:05.072" v="14" actId="26606"/>
          <ac:cxnSpMkLst>
            <pc:docMk/>
            <pc:sldMk cId="258599477" sldId="266"/>
            <ac:cxnSpMk id="43" creationId="{063B6EC6-D752-4EE7-908B-F8F19E8C7FEA}"/>
          </ac:cxnSpMkLst>
        </pc:cxnChg>
        <pc:cxnChg chg="add del">
          <ac:chgData name="amber scotty" userId="3cb65af898192084" providerId="LiveId" clId="{4B213725-B3FB-4080-AE92-C825EF3F6AB6}" dt="2022-02-21T23:42:05.072" v="14" actId="26606"/>
          <ac:cxnSpMkLst>
            <pc:docMk/>
            <pc:sldMk cId="258599477" sldId="266"/>
            <ac:cxnSpMk id="45" creationId="{EFECD4E8-AD3E-4228-82A2-9461958EA94D}"/>
          </ac:cxnSpMkLst>
        </pc:cxnChg>
        <pc:cxnChg chg="add del">
          <ac:chgData name="amber scotty" userId="3cb65af898192084" providerId="LiveId" clId="{4B213725-B3FB-4080-AE92-C825EF3F6AB6}" dt="2022-02-21T23:47:17.409" v="125" actId="26606"/>
          <ac:cxnSpMkLst>
            <pc:docMk/>
            <pc:sldMk cId="258599477" sldId="266"/>
            <ac:cxnSpMk id="60" creationId="{063B6EC6-D752-4EE7-908B-F8F19E8C7FEA}"/>
          </ac:cxnSpMkLst>
        </pc:cxnChg>
        <pc:cxnChg chg="add del">
          <ac:chgData name="amber scotty" userId="3cb65af898192084" providerId="LiveId" clId="{4B213725-B3FB-4080-AE92-C825EF3F6AB6}" dt="2022-02-21T23:47:17.409" v="125" actId="26606"/>
          <ac:cxnSpMkLst>
            <pc:docMk/>
            <pc:sldMk cId="258599477" sldId="266"/>
            <ac:cxnSpMk id="61" creationId="{EFECD4E8-AD3E-4228-82A2-9461958EA94D}"/>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5AC490-52AB-4EF2-A1B4-9D17073D528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81C0342-052E-4763-A743-CAC2002B3288}">
      <dgm:prSet custT="1"/>
      <dgm:spPr/>
      <dgm:t>
        <a:bodyPr/>
        <a:lstStyle/>
        <a:p>
          <a:r>
            <a:rPr lang="en-US" sz="1600" dirty="0">
              <a:latin typeface="Calibri" panose="020F0502020204030204" pitchFamily="34" charset="0"/>
              <a:cs typeface="Calibri" panose="020F0502020204030204" pitchFamily="34" charset="0"/>
            </a:rPr>
            <a:t>I graduated from The Ohio State University Agricultural Technical Institute (ATI) in the spring of 2012 with an Associate’s Degree in Horse Science. After graduating from ATI, I continued my academic career to The Ohio State University main campus majoring in Animal Science: Bioscience Specialization. I graduated from The Ohio State University in 2014. </a:t>
          </a:r>
        </a:p>
      </dgm:t>
    </dgm:pt>
    <dgm:pt modelId="{D0F2BB30-F9C8-4BA1-B792-D701CDD71CB1}" type="parTrans" cxnId="{1A8B32EE-47D1-40F9-BA0A-DBB467B33964}">
      <dgm:prSet/>
      <dgm:spPr/>
      <dgm:t>
        <a:bodyPr/>
        <a:lstStyle/>
        <a:p>
          <a:endParaRPr lang="en-US"/>
        </a:p>
      </dgm:t>
    </dgm:pt>
    <dgm:pt modelId="{1A991CB6-40B0-44A5-9A8C-0A99237B5DFF}" type="sibTrans" cxnId="{1A8B32EE-47D1-40F9-BA0A-DBB467B33964}">
      <dgm:prSet/>
      <dgm:spPr/>
      <dgm:t>
        <a:bodyPr/>
        <a:lstStyle/>
        <a:p>
          <a:endParaRPr lang="en-US"/>
        </a:p>
      </dgm:t>
    </dgm:pt>
    <dgm:pt modelId="{A5E8BAF5-FB91-4C7D-982C-4E8F6E2821F0}">
      <dgm:prSet custT="1"/>
      <dgm:spPr/>
      <dgm:t>
        <a:bodyPr/>
        <a:lstStyle/>
        <a:p>
          <a:r>
            <a:rPr lang="en-US" sz="1600" dirty="0">
              <a:latin typeface="Calibri" panose="020F0502020204030204" pitchFamily="34" charset="0"/>
              <a:cs typeface="Calibri" panose="020F0502020204030204" pitchFamily="34" charset="0"/>
            </a:rPr>
            <a:t>Once I graduated from The Ohio State University, I landed a job working at WIL Research as a Research Biologist. This role gave me some insights of laboratory experience working with animals and how pharmaceutical medicines are created in stages during pre-clinical trials. I worked at this research facility for about a year until I was offered a job opportunity in Texas working as an Animal Control Officer. </a:t>
          </a:r>
        </a:p>
      </dgm:t>
    </dgm:pt>
    <dgm:pt modelId="{5FC6136B-8ECF-4A42-AE3F-5BFD72F5A295}" type="parTrans" cxnId="{C24506D8-53A0-484D-BE2F-B90DA37B428E}">
      <dgm:prSet/>
      <dgm:spPr/>
      <dgm:t>
        <a:bodyPr/>
        <a:lstStyle/>
        <a:p>
          <a:endParaRPr lang="en-US"/>
        </a:p>
      </dgm:t>
    </dgm:pt>
    <dgm:pt modelId="{5F4F5D14-A8B5-4726-A44C-B5CE37A7D4CE}" type="sibTrans" cxnId="{C24506D8-53A0-484D-BE2F-B90DA37B428E}">
      <dgm:prSet/>
      <dgm:spPr/>
      <dgm:t>
        <a:bodyPr/>
        <a:lstStyle/>
        <a:p>
          <a:endParaRPr lang="en-US"/>
        </a:p>
      </dgm:t>
    </dgm:pt>
    <dgm:pt modelId="{B07401A2-ACDD-4CA9-8199-9F8174BBC533}">
      <dgm:prSet/>
      <dgm:spPr/>
      <dgm:t>
        <a:bodyPr/>
        <a:lstStyle/>
        <a:p>
          <a:r>
            <a:rPr lang="en-US" dirty="0">
              <a:latin typeface="Calibri" panose="020F0502020204030204" pitchFamily="34" charset="0"/>
              <a:cs typeface="Calibri" panose="020F0502020204030204" pitchFamily="34" charset="0"/>
            </a:rPr>
            <a:t>I moved to Texas in the spring of 2015. This job was extremely rewarding yet difficult. This position allowed me to help educate the general public about proper animal welfare. I was then promoted to a Code Enforcement Officer, and I worked in this position for several years until I decided I wanted a change in life. </a:t>
          </a:r>
        </a:p>
      </dgm:t>
    </dgm:pt>
    <dgm:pt modelId="{5461042C-28DB-49D1-B4A3-7F7F88A0ADAF}" type="parTrans" cxnId="{1D331A38-B351-45B8-836A-F30465EB3675}">
      <dgm:prSet/>
      <dgm:spPr/>
      <dgm:t>
        <a:bodyPr/>
        <a:lstStyle/>
        <a:p>
          <a:endParaRPr lang="en-US"/>
        </a:p>
      </dgm:t>
    </dgm:pt>
    <dgm:pt modelId="{B0FD14B1-C911-4BFA-B475-BBDFBD173706}" type="sibTrans" cxnId="{1D331A38-B351-45B8-836A-F30465EB3675}">
      <dgm:prSet/>
      <dgm:spPr/>
      <dgm:t>
        <a:bodyPr/>
        <a:lstStyle/>
        <a:p>
          <a:endParaRPr lang="en-US"/>
        </a:p>
      </dgm:t>
    </dgm:pt>
    <dgm:pt modelId="{EFF20EAA-CA76-4FA0-986B-3E6E70E9AA6D}">
      <dgm:prSet/>
      <dgm:spPr/>
      <dgm:t>
        <a:bodyPr/>
        <a:lstStyle/>
        <a:p>
          <a:r>
            <a:rPr lang="en-US" dirty="0">
              <a:latin typeface="Calibri" panose="020F0502020204030204" pitchFamily="34" charset="0"/>
              <a:cs typeface="Calibri" panose="020F0502020204030204" pitchFamily="34" charset="0"/>
            </a:rPr>
            <a:t>I decided to go back to school in June 2021. This is when I was first introduced to coding and the Data Science Course offered through Entity Academy. My journey through this course has allowed me to gain valuable critical thinking and problem-solving skills with a new love for Data Science and Coding!</a:t>
          </a:r>
        </a:p>
      </dgm:t>
    </dgm:pt>
    <dgm:pt modelId="{6373094D-37F7-46E5-AEAB-A60C2A0C73A4}" type="parTrans" cxnId="{A0B07A34-9A87-4F29-9D5C-D5A29FF84E96}">
      <dgm:prSet/>
      <dgm:spPr/>
      <dgm:t>
        <a:bodyPr/>
        <a:lstStyle/>
        <a:p>
          <a:endParaRPr lang="en-US"/>
        </a:p>
      </dgm:t>
    </dgm:pt>
    <dgm:pt modelId="{475479E6-6926-4073-A08F-DF91B154B65E}" type="sibTrans" cxnId="{A0B07A34-9A87-4F29-9D5C-D5A29FF84E96}">
      <dgm:prSet/>
      <dgm:spPr/>
      <dgm:t>
        <a:bodyPr/>
        <a:lstStyle/>
        <a:p>
          <a:endParaRPr lang="en-US"/>
        </a:p>
      </dgm:t>
    </dgm:pt>
    <dgm:pt modelId="{241E0D3F-E20C-4D4E-9C73-4B2F45507A2A}" type="pres">
      <dgm:prSet presAssocID="{815AC490-52AB-4EF2-A1B4-9D17073D528C}" presName="vert0" presStyleCnt="0">
        <dgm:presLayoutVars>
          <dgm:dir/>
          <dgm:animOne val="branch"/>
          <dgm:animLvl val="lvl"/>
        </dgm:presLayoutVars>
      </dgm:prSet>
      <dgm:spPr/>
    </dgm:pt>
    <dgm:pt modelId="{F83257BE-F286-45EB-8EF5-4F0EE2B8A6D1}" type="pres">
      <dgm:prSet presAssocID="{581C0342-052E-4763-A743-CAC2002B3288}" presName="thickLine" presStyleLbl="alignNode1" presStyleIdx="0" presStyleCnt="4"/>
      <dgm:spPr/>
    </dgm:pt>
    <dgm:pt modelId="{F43C96F2-5717-499C-BE67-2D076F61D3AC}" type="pres">
      <dgm:prSet presAssocID="{581C0342-052E-4763-A743-CAC2002B3288}" presName="horz1" presStyleCnt="0"/>
      <dgm:spPr/>
    </dgm:pt>
    <dgm:pt modelId="{1DFF4412-88F3-4637-A4C2-284CAA047A7B}" type="pres">
      <dgm:prSet presAssocID="{581C0342-052E-4763-A743-CAC2002B3288}" presName="tx1" presStyleLbl="revTx" presStyleIdx="0" presStyleCnt="4" custScaleY="122123"/>
      <dgm:spPr/>
    </dgm:pt>
    <dgm:pt modelId="{54882F44-3646-4CC9-BB7F-5119481DD188}" type="pres">
      <dgm:prSet presAssocID="{581C0342-052E-4763-A743-CAC2002B3288}" presName="vert1" presStyleCnt="0"/>
      <dgm:spPr/>
    </dgm:pt>
    <dgm:pt modelId="{D6763C60-B1AF-451A-B116-EAA10A007A5C}" type="pres">
      <dgm:prSet presAssocID="{A5E8BAF5-FB91-4C7D-982C-4E8F6E2821F0}" presName="thickLine" presStyleLbl="alignNode1" presStyleIdx="1" presStyleCnt="4"/>
      <dgm:spPr/>
    </dgm:pt>
    <dgm:pt modelId="{B6CD919F-2334-4932-8733-308323889924}" type="pres">
      <dgm:prSet presAssocID="{A5E8BAF5-FB91-4C7D-982C-4E8F6E2821F0}" presName="horz1" presStyleCnt="0"/>
      <dgm:spPr/>
    </dgm:pt>
    <dgm:pt modelId="{ACBF198F-AF00-48EF-8D14-88030564820A}" type="pres">
      <dgm:prSet presAssocID="{A5E8BAF5-FB91-4C7D-982C-4E8F6E2821F0}" presName="tx1" presStyleLbl="revTx" presStyleIdx="1" presStyleCnt="4" custScaleY="136883"/>
      <dgm:spPr/>
    </dgm:pt>
    <dgm:pt modelId="{85F7A034-A68F-42E6-8FA9-C2479D4C2C66}" type="pres">
      <dgm:prSet presAssocID="{A5E8BAF5-FB91-4C7D-982C-4E8F6E2821F0}" presName="vert1" presStyleCnt="0"/>
      <dgm:spPr/>
    </dgm:pt>
    <dgm:pt modelId="{2D2620B8-6E41-4150-B703-F919FE7192D6}" type="pres">
      <dgm:prSet presAssocID="{B07401A2-ACDD-4CA9-8199-9F8174BBC533}" presName="thickLine" presStyleLbl="alignNode1" presStyleIdx="2" presStyleCnt="4"/>
      <dgm:spPr/>
    </dgm:pt>
    <dgm:pt modelId="{B468D9CF-13C0-46B1-933F-A3ABEB693506}" type="pres">
      <dgm:prSet presAssocID="{B07401A2-ACDD-4CA9-8199-9F8174BBC533}" presName="horz1" presStyleCnt="0"/>
      <dgm:spPr/>
    </dgm:pt>
    <dgm:pt modelId="{C14807A0-038C-4128-A43F-5E9C9BEBC8F4}" type="pres">
      <dgm:prSet presAssocID="{B07401A2-ACDD-4CA9-8199-9F8174BBC533}" presName="tx1" presStyleLbl="revTx" presStyleIdx="2" presStyleCnt="4" custScaleY="120618"/>
      <dgm:spPr/>
    </dgm:pt>
    <dgm:pt modelId="{28C29684-732B-4F99-B7C7-5C6AAFDFA52D}" type="pres">
      <dgm:prSet presAssocID="{B07401A2-ACDD-4CA9-8199-9F8174BBC533}" presName="vert1" presStyleCnt="0"/>
      <dgm:spPr/>
    </dgm:pt>
    <dgm:pt modelId="{B9D3FDD1-0516-4833-8C7F-1FA620CFC186}" type="pres">
      <dgm:prSet presAssocID="{EFF20EAA-CA76-4FA0-986B-3E6E70E9AA6D}" presName="thickLine" presStyleLbl="alignNode1" presStyleIdx="3" presStyleCnt="4"/>
      <dgm:spPr/>
    </dgm:pt>
    <dgm:pt modelId="{EC6DABDF-ED1A-48D1-ACCD-98D671187CC0}" type="pres">
      <dgm:prSet presAssocID="{EFF20EAA-CA76-4FA0-986B-3E6E70E9AA6D}" presName="horz1" presStyleCnt="0"/>
      <dgm:spPr/>
    </dgm:pt>
    <dgm:pt modelId="{8DF86091-CA89-4FB3-AD2F-475C18F68069}" type="pres">
      <dgm:prSet presAssocID="{EFF20EAA-CA76-4FA0-986B-3E6E70E9AA6D}" presName="tx1" presStyleLbl="revTx" presStyleIdx="3" presStyleCnt="4" custScaleY="131235"/>
      <dgm:spPr/>
    </dgm:pt>
    <dgm:pt modelId="{78DBBD9A-FBF3-4240-A62F-A3331226C8C2}" type="pres">
      <dgm:prSet presAssocID="{EFF20EAA-CA76-4FA0-986B-3E6E70E9AA6D}" presName="vert1" presStyleCnt="0"/>
      <dgm:spPr/>
    </dgm:pt>
  </dgm:ptLst>
  <dgm:cxnLst>
    <dgm:cxn modelId="{141DDB0C-E746-4637-BD34-64A4FBC64B74}" type="presOf" srcId="{B07401A2-ACDD-4CA9-8199-9F8174BBC533}" destId="{C14807A0-038C-4128-A43F-5E9C9BEBC8F4}" srcOrd="0" destOrd="0" presId="urn:microsoft.com/office/officeart/2008/layout/LinedList"/>
    <dgm:cxn modelId="{040ED831-A35B-4F73-B46C-354B03602370}" type="presOf" srcId="{A5E8BAF5-FB91-4C7D-982C-4E8F6E2821F0}" destId="{ACBF198F-AF00-48EF-8D14-88030564820A}" srcOrd="0" destOrd="0" presId="urn:microsoft.com/office/officeart/2008/layout/LinedList"/>
    <dgm:cxn modelId="{A0B07A34-9A87-4F29-9D5C-D5A29FF84E96}" srcId="{815AC490-52AB-4EF2-A1B4-9D17073D528C}" destId="{EFF20EAA-CA76-4FA0-986B-3E6E70E9AA6D}" srcOrd="3" destOrd="0" parTransId="{6373094D-37F7-46E5-AEAB-A60C2A0C73A4}" sibTransId="{475479E6-6926-4073-A08F-DF91B154B65E}"/>
    <dgm:cxn modelId="{1D331A38-B351-45B8-836A-F30465EB3675}" srcId="{815AC490-52AB-4EF2-A1B4-9D17073D528C}" destId="{B07401A2-ACDD-4CA9-8199-9F8174BBC533}" srcOrd="2" destOrd="0" parTransId="{5461042C-28DB-49D1-B4A3-7F7F88A0ADAF}" sibTransId="{B0FD14B1-C911-4BFA-B475-BBDFBD173706}"/>
    <dgm:cxn modelId="{CB27A790-6662-48EA-B571-65E38E9256D7}" type="presOf" srcId="{581C0342-052E-4763-A743-CAC2002B3288}" destId="{1DFF4412-88F3-4637-A4C2-284CAA047A7B}" srcOrd="0" destOrd="0" presId="urn:microsoft.com/office/officeart/2008/layout/LinedList"/>
    <dgm:cxn modelId="{D0241A92-92E1-48FE-8E49-B618F7866513}" type="presOf" srcId="{EFF20EAA-CA76-4FA0-986B-3E6E70E9AA6D}" destId="{8DF86091-CA89-4FB3-AD2F-475C18F68069}" srcOrd="0" destOrd="0" presId="urn:microsoft.com/office/officeart/2008/layout/LinedList"/>
    <dgm:cxn modelId="{C24506D8-53A0-484D-BE2F-B90DA37B428E}" srcId="{815AC490-52AB-4EF2-A1B4-9D17073D528C}" destId="{A5E8BAF5-FB91-4C7D-982C-4E8F6E2821F0}" srcOrd="1" destOrd="0" parTransId="{5FC6136B-8ECF-4A42-AE3F-5BFD72F5A295}" sibTransId="{5F4F5D14-A8B5-4726-A44C-B5CE37A7D4CE}"/>
    <dgm:cxn modelId="{6C6328EE-9667-4E28-9884-994315E0E5E0}" type="presOf" srcId="{815AC490-52AB-4EF2-A1B4-9D17073D528C}" destId="{241E0D3F-E20C-4D4E-9C73-4B2F45507A2A}" srcOrd="0" destOrd="0" presId="urn:microsoft.com/office/officeart/2008/layout/LinedList"/>
    <dgm:cxn modelId="{1A8B32EE-47D1-40F9-BA0A-DBB467B33964}" srcId="{815AC490-52AB-4EF2-A1B4-9D17073D528C}" destId="{581C0342-052E-4763-A743-CAC2002B3288}" srcOrd="0" destOrd="0" parTransId="{D0F2BB30-F9C8-4BA1-B792-D701CDD71CB1}" sibTransId="{1A991CB6-40B0-44A5-9A8C-0A99237B5DFF}"/>
    <dgm:cxn modelId="{291C5FB9-FFB2-4F30-9801-56999C8AA4F1}" type="presParOf" srcId="{241E0D3F-E20C-4D4E-9C73-4B2F45507A2A}" destId="{F83257BE-F286-45EB-8EF5-4F0EE2B8A6D1}" srcOrd="0" destOrd="0" presId="urn:microsoft.com/office/officeart/2008/layout/LinedList"/>
    <dgm:cxn modelId="{553C771F-0C2F-4DDA-8856-93ECA4C86FED}" type="presParOf" srcId="{241E0D3F-E20C-4D4E-9C73-4B2F45507A2A}" destId="{F43C96F2-5717-499C-BE67-2D076F61D3AC}" srcOrd="1" destOrd="0" presId="urn:microsoft.com/office/officeart/2008/layout/LinedList"/>
    <dgm:cxn modelId="{710C156C-9E46-4B65-A1A5-328525CCAEB8}" type="presParOf" srcId="{F43C96F2-5717-499C-BE67-2D076F61D3AC}" destId="{1DFF4412-88F3-4637-A4C2-284CAA047A7B}" srcOrd="0" destOrd="0" presId="urn:microsoft.com/office/officeart/2008/layout/LinedList"/>
    <dgm:cxn modelId="{7A2C52DA-8E36-45DB-A00C-584ED58A739C}" type="presParOf" srcId="{F43C96F2-5717-499C-BE67-2D076F61D3AC}" destId="{54882F44-3646-4CC9-BB7F-5119481DD188}" srcOrd="1" destOrd="0" presId="urn:microsoft.com/office/officeart/2008/layout/LinedList"/>
    <dgm:cxn modelId="{476637F0-D665-4341-AFCD-2966519609FE}" type="presParOf" srcId="{241E0D3F-E20C-4D4E-9C73-4B2F45507A2A}" destId="{D6763C60-B1AF-451A-B116-EAA10A007A5C}" srcOrd="2" destOrd="0" presId="urn:microsoft.com/office/officeart/2008/layout/LinedList"/>
    <dgm:cxn modelId="{37E130EF-30F7-4F99-8BE2-A01F955BCE28}" type="presParOf" srcId="{241E0D3F-E20C-4D4E-9C73-4B2F45507A2A}" destId="{B6CD919F-2334-4932-8733-308323889924}" srcOrd="3" destOrd="0" presId="urn:microsoft.com/office/officeart/2008/layout/LinedList"/>
    <dgm:cxn modelId="{04AC2748-EA49-4817-B11C-7368CD9DDB9B}" type="presParOf" srcId="{B6CD919F-2334-4932-8733-308323889924}" destId="{ACBF198F-AF00-48EF-8D14-88030564820A}" srcOrd="0" destOrd="0" presId="urn:microsoft.com/office/officeart/2008/layout/LinedList"/>
    <dgm:cxn modelId="{F8D94D4D-7AFF-4EB7-B337-5A8578CED819}" type="presParOf" srcId="{B6CD919F-2334-4932-8733-308323889924}" destId="{85F7A034-A68F-42E6-8FA9-C2479D4C2C66}" srcOrd="1" destOrd="0" presId="urn:microsoft.com/office/officeart/2008/layout/LinedList"/>
    <dgm:cxn modelId="{862BB62F-41B4-4A23-A1CA-02459F7D0FA5}" type="presParOf" srcId="{241E0D3F-E20C-4D4E-9C73-4B2F45507A2A}" destId="{2D2620B8-6E41-4150-B703-F919FE7192D6}" srcOrd="4" destOrd="0" presId="urn:microsoft.com/office/officeart/2008/layout/LinedList"/>
    <dgm:cxn modelId="{F2FDE07C-C9BE-4F54-891D-F9CB95C51B41}" type="presParOf" srcId="{241E0D3F-E20C-4D4E-9C73-4B2F45507A2A}" destId="{B468D9CF-13C0-46B1-933F-A3ABEB693506}" srcOrd="5" destOrd="0" presId="urn:microsoft.com/office/officeart/2008/layout/LinedList"/>
    <dgm:cxn modelId="{47A19AA2-9E92-4014-B5C0-7D0F285391A0}" type="presParOf" srcId="{B468D9CF-13C0-46B1-933F-A3ABEB693506}" destId="{C14807A0-038C-4128-A43F-5E9C9BEBC8F4}" srcOrd="0" destOrd="0" presId="urn:microsoft.com/office/officeart/2008/layout/LinedList"/>
    <dgm:cxn modelId="{E16B35A9-123F-4BD8-AEA9-78F527B79F47}" type="presParOf" srcId="{B468D9CF-13C0-46B1-933F-A3ABEB693506}" destId="{28C29684-732B-4F99-B7C7-5C6AAFDFA52D}" srcOrd="1" destOrd="0" presId="urn:microsoft.com/office/officeart/2008/layout/LinedList"/>
    <dgm:cxn modelId="{62E59873-5D90-475F-BF60-1732F20158F7}" type="presParOf" srcId="{241E0D3F-E20C-4D4E-9C73-4B2F45507A2A}" destId="{B9D3FDD1-0516-4833-8C7F-1FA620CFC186}" srcOrd="6" destOrd="0" presId="urn:microsoft.com/office/officeart/2008/layout/LinedList"/>
    <dgm:cxn modelId="{F8E7F687-597E-4159-80F2-C514C40CB49E}" type="presParOf" srcId="{241E0D3F-E20C-4D4E-9C73-4B2F45507A2A}" destId="{EC6DABDF-ED1A-48D1-ACCD-98D671187CC0}" srcOrd="7" destOrd="0" presId="urn:microsoft.com/office/officeart/2008/layout/LinedList"/>
    <dgm:cxn modelId="{DDD73DD2-5417-4E96-806E-9DEE879BAACC}" type="presParOf" srcId="{EC6DABDF-ED1A-48D1-ACCD-98D671187CC0}" destId="{8DF86091-CA89-4FB3-AD2F-475C18F68069}" srcOrd="0" destOrd="0" presId="urn:microsoft.com/office/officeart/2008/layout/LinedList"/>
    <dgm:cxn modelId="{346ACF4F-F5D8-4F5D-839A-BFD1B4747DCE}" type="presParOf" srcId="{EC6DABDF-ED1A-48D1-ACCD-98D671187CC0}" destId="{78DBBD9A-FBF3-4240-A62F-A3331226C8C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11AAD5-EA79-4594-9E4F-ECADBC195DAB}" type="doc">
      <dgm:prSet loTypeId="urn:microsoft.com/office/officeart/2005/8/layout/vList2" loCatId="list" qsTypeId="urn:microsoft.com/office/officeart/2005/8/quickstyle/simple4" qsCatId="simple" csTypeId="urn:microsoft.com/office/officeart/2005/8/colors/accent0_3" csCatId="mainScheme"/>
      <dgm:spPr/>
      <dgm:t>
        <a:bodyPr/>
        <a:lstStyle/>
        <a:p>
          <a:endParaRPr lang="en-US"/>
        </a:p>
      </dgm:t>
    </dgm:pt>
    <dgm:pt modelId="{C55EA92D-F816-4D46-8332-57C69CE21FEA}">
      <dgm:prSet/>
      <dgm:spPr/>
      <dgm:t>
        <a:bodyPr/>
        <a:lstStyle/>
        <a:p>
          <a:r>
            <a:rPr lang="en-US" b="0" i="0" baseline="0" dirty="0"/>
            <a:t>How many women died alone/together?</a:t>
          </a:r>
          <a:endParaRPr lang="en-US" dirty="0"/>
        </a:p>
      </dgm:t>
    </dgm:pt>
    <dgm:pt modelId="{B2A56F5D-E311-4D9C-9A5E-152092753259}" type="parTrans" cxnId="{EB055CF1-F005-48D6-A44B-BA52B1EAC025}">
      <dgm:prSet/>
      <dgm:spPr/>
      <dgm:t>
        <a:bodyPr/>
        <a:lstStyle/>
        <a:p>
          <a:endParaRPr lang="en-US"/>
        </a:p>
      </dgm:t>
    </dgm:pt>
    <dgm:pt modelId="{E558767F-BD27-4F99-94AE-33D25047FF92}" type="sibTrans" cxnId="{EB055CF1-F005-48D6-A44B-BA52B1EAC025}">
      <dgm:prSet/>
      <dgm:spPr/>
      <dgm:t>
        <a:bodyPr/>
        <a:lstStyle/>
        <a:p>
          <a:endParaRPr lang="en-US"/>
        </a:p>
      </dgm:t>
    </dgm:pt>
    <dgm:pt modelId="{D071AAD3-ED97-48CD-9807-560E5ED135F7}">
      <dgm:prSet/>
      <dgm:spPr/>
      <dgm:t>
        <a:bodyPr/>
        <a:lstStyle/>
        <a:p>
          <a:r>
            <a:rPr lang="en-US" b="0" i="0" baseline="0" dirty="0">
              <a:latin typeface="Calibri" panose="020F0502020204030204" pitchFamily="34" charset="0"/>
              <a:cs typeface="Calibri" panose="020F0502020204030204" pitchFamily="34" charset="0"/>
            </a:rPr>
            <a:t>Alone: 30</a:t>
          </a:r>
          <a:endParaRPr lang="en-US" dirty="0">
            <a:latin typeface="Calibri" panose="020F0502020204030204" pitchFamily="34" charset="0"/>
            <a:cs typeface="Calibri" panose="020F0502020204030204" pitchFamily="34" charset="0"/>
          </a:endParaRPr>
        </a:p>
      </dgm:t>
    </dgm:pt>
    <dgm:pt modelId="{0BE2703E-FA1C-4F18-956F-A4DB5829692A}" type="parTrans" cxnId="{A7FBC06A-E6BF-4019-BB3A-2C584E4FCAB2}">
      <dgm:prSet/>
      <dgm:spPr/>
      <dgm:t>
        <a:bodyPr/>
        <a:lstStyle/>
        <a:p>
          <a:endParaRPr lang="en-US"/>
        </a:p>
      </dgm:t>
    </dgm:pt>
    <dgm:pt modelId="{9042BA38-ED03-445B-B38D-C75E654B4B74}" type="sibTrans" cxnId="{A7FBC06A-E6BF-4019-BB3A-2C584E4FCAB2}">
      <dgm:prSet/>
      <dgm:spPr/>
      <dgm:t>
        <a:bodyPr/>
        <a:lstStyle/>
        <a:p>
          <a:endParaRPr lang="en-US"/>
        </a:p>
      </dgm:t>
    </dgm:pt>
    <dgm:pt modelId="{74A3E525-4ADC-4E70-97FB-318A0849CCD1}">
      <dgm:prSet/>
      <dgm:spPr/>
      <dgm:t>
        <a:bodyPr/>
        <a:lstStyle/>
        <a:p>
          <a:r>
            <a:rPr lang="en-US" b="0" i="0" baseline="0" dirty="0">
              <a:latin typeface="Calibri" panose="020F0502020204030204" pitchFamily="34" charset="0"/>
              <a:cs typeface="Calibri" panose="020F0502020204030204" pitchFamily="34" charset="0"/>
            </a:rPr>
            <a:t>Together: 48</a:t>
          </a:r>
          <a:endParaRPr lang="en-US" dirty="0">
            <a:latin typeface="Calibri" panose="020F0502020204030204" pitchFamily="34" charset="0"/>
            <a:cs typeface="Calibri" panose="020F0502020204030204" pitchFamily="34" charset="0"/>
          </a:endParaRPr>
        </a:p>
      </dgm:t>
    </dgm:pt>
    <dgm:pt modelId="{7E792F6C-F1D8-4DE1-952A-77C1FF4F825E}" type="parTrans" cxnId="{0153C4CA-65B6-469D-B5CA-0BEB452CD61B}">
      <dgm:prSet/>
      <dgm:spPr/>
      <dgm:t>
        <a:bodyPr/>
        <a:lstStyle/>
        <a:p>
          <a:endParaRPr lang="en-US"/>
        </a:p>
      </dgm:t>
    </dgm:pt>
    <dgm:pt modelId="{E148CBA3-DF56-4F1D-8872-8D993CCF0A60}" type="sibTrans" cxnId="{0153C4CA-65B6-469D-B5CA-0BEB452CD61B}">
      <dgm:prSet/>
      <dgm:spPr/>
      <dgm:t>
        <a:bodyPr/>
        <a:lstStyle/>
        <a:p>
          <a:endParaRPr lang="en-US"/>
        </a:p>
      </dgm:t>
    </dgm:pt>
    <dgm:pt modelId="{DE8451FC-5513-44C5-9F53-9218B44B4CF0}">
      <dgm:prSet/>
      <dgm:spPr/>
      <dgm:t>
        <a:bodyPr/>
        <a:lstStyle/>
        <a:p>
          <a:r>
            <a:rPr lang="en-US" b="0" i="0" baseline="0" dirty="0"/>
            <a:t>How many men died alone/together?</a:t>
          </a:r>
          <a:endParaRPr lang="en-US" dirty="0"/>
        </a:p>
      </dgm:t>
    </dgm:pt>
    <dgm:pt modelId="{2660BDEE-97F9-42C4-95C3-02CB082FB75B}" type="parTrans" cxnId="{ABD98632-6941-42BB-AA90-3FA0BBF66962}">
      <dgm:prSet/>
      <dgm:spPr/>
      <dgm:t>
        <a:bodyPr/>
        <a:lstStyle/>
        <a:p>
          <a:endParaRPr lang="en-US"/>
        </a:p>
      </dgm:t>
    </dgm:pt>
    <dgm:pt modelId="{A96FEEA4-DE76-4584-AC45-C164EDCAE50F}" type="sibTrans" cxnId="{ABD98632-6941-42BB-AA90-3FA0BBF66962}">
      <dgm:prSet/>
      <dgm:spPr/>
      <dgm:t>
        <a:bodyPr/>
        <a:lstStyle/>
        <a:p>
          <a:endParaRPr lang="en-US"/>
        </a:p>
      </dgm:t>
    </dgm:pt>
    <dgm:pt modelId="{744B1564-0A7B-43A6-B06B-0F934DDF5E9E}">
      <dgm:prSet/>
      <dgm:spPr/>
      <dgm:t>
        <a:bodyPr/>
        <a:lstStyle/>
        <a:p>
          <a:r>
            <a:rPr lang="en-US" b="0" i="0" baseline="0" dirty="0">
              <a:latin typeface="Calibri" panose="020F0502020204030204" pitchFamily="34" charset="0"/>
              <a:cs typeface="Calibri" panose="020F0502020204030204" pitchFamily="34" charset="0"/>
            </a:rPr>
            <a:t>Alone: 18</a:t>
          </a:r>
          <a:endParaRPr lang="en-US" dirty="0">
            <a:latin typeface="Calibri" panose="020F0502020204030204" pitchFamily="34" charset="0"/>
            <a:cs typeface="Calibri" panose="020F0502020204030204" pitchFamily="34" charset="0"/>
          </a:endParaRPr>
        </a:p>
      </dgm:t>
    </dgm:pt>
    <dgm:pt modelId="{62F057F0-8F23-4321-B226-A5A7EFC04D47}" type="parTrans" cxnId="{2084A814-B3EB-47A0-86C8-3E264520627B}">
      <dgm:prSet/>
      <dgm:spPr/>
      <dgm:t>
        <a:bodyPr/>
        <a:lstStyle/>
        <a:p>
          <a:endParaRPr lang="en-US"/>
        </a:p>
      </dgm:t>
    </dgm:pt>
    <dgm:pt modelId="{AC8A7A54-0630-4F45-BA64-D7553E898D00}" type="sibTrans" cxnId="{2084A814-B3EB-47A0-86C8-3E264520627B}">
      <dgm:prSet/>
      <dgm:spPr/>
      <dgm:t>
        <a:bodyPr/>
        <a:lstStyle/>
        <a:p>
          <a:endParaRPr lang="en-US"/>
        </a:p>
      </dgm:t>
    </dgm:pt>
    <dgm:pt modelId="{C8F40E7E-5761-499E-BA3E-DF57C6138AF0}">
      <dgm:prSet/>
      <dgm:spPr/>
      <dgm:t>
        <a:bodyPr/>
        <a:lstStyle/>
        <a:p>
          <a:r>
            <a:rPr lang="en-US" b="0" i="0" baseline="0" dirty="0">
              <a:latin typeface="Calibri" panose="020F0502020204030204" pitchFamily="34" charset="0"/>
              <a:cs typeface="Calibri" panose="020F0502020204030204" pitchFamily="34" charset="0"/>
            </a:rPr>
            <a:t>Together: 16</a:t>
          </a:r>
          <a:endParaRPr lang="en-US" dirty="0">
            <a:latin typeface="Calibri" panose="020F0502020204030204" pitchFamily="34" charset="0"/>
            <a:cs typeface="Calibri" panose="020F0502020204030204" pitchFamily="34" charset="0"/>
          </a:endParaRPr>
        </a:p>
      </dgm:t>
    </dgm:pt>
    <dgm:pt modelId="{76BF442E-D34B-4158-9674-545C2FF27ED8}" type="parTrans" cxnId="{7641FDA0-FB5E-40FE-99E9-34A769DAB11C}">
      <dgm:prSet/>
      <dgm:spPr/>
      <dgm:t>
        <a:bodyPr/>
        <a:lstStyle/>
        <a:p>
          <a:endParaRPr lang="en-US"/>
        </a:p>
      </dgm:t>
    </dgm:pt>
    <dgm:pt modelId="{2A426F5A-E49E-4ED5-A873-E646A883E784}" type="sibTrans" cxnId="{7641FDA0-FB5E-40FE-99E9-34A769DAB11C}">
      <dgm:prSet/>
      <dgm:spPr/>
      <dgm:t>
        <a:bodyPr/>
        <a:lstStyle/>
        <a:p>
          <a:endParaRPr lang="en-US"/>
        </a:p>
      </dgm:t>
    </dgm:pt>
    <dgm:pt modelId="{D04BD728-095C-4784-8080-3DD9AB829E33}">
      <dgm:prSet/>
      <dgm:spPr/>
      <dgm:t>
        <a:bodyPr/>
        <a:lstStyle/>
        <a:p>
          <a:r>
            <a:rPr lang="en-US" b="0" i="0" baseline="0"/>
            <a:t>How many children died alone/together?</a:t>
          </a:r>
          <a:endParaRPr lang="en-US"/>
        </a:p>
      </dgm:t>
    </dgm:pt>
    <dgm:pt modelId="{487327FF-33B8-423C-977D-C1486724DE64}" type="parTrans" cxnId="{402325C6-47F3-423B-B593-C4EC716D4E74}">
      <dgm:prSet/>
      <dgm:spPr/>
      <dgm:t>
        <a:bodyPr/>
        <a:lstStyle/>
        <a:p>
          <a:endParaRPr lang="en-US"/>
        </a:p>
      </dgm:t>
    </dgm:pt>
    <dgm:pt modelId="{EE3FFE04-3BA4-47E0-9EE6-3AC0041119EB}" type="sibTrans" cxnId="{402325C6-47F3-423B-B593-C4EC716D4E74}">
      <dgm:prSet/>
      <dgm:spPr/>
      <dgm:t>
        <a:bodyPr/>
        <a:lstStyle/>
        <a:p>
          <a:endParaRPr lang="en-US"/>
        </a:p>
      </dgm:t>
    </dgm:pt>
    <dgm:pt modelId="{EF342C68-60A2-4608-B98E-E94B19583F6C}">
      <dgm:prSet/>
      <dgm:spPr/>
      <dgm:t>
        <a:bodyPr/>
        <a:lstStyle/>
        <a:p>
          <a:r>
            <a:rPr lang="en-US" b="0" i="0" baseline="0" dirty="0">
              <a:latin typeface="Calibri" panose="020F0502020204030204" pitchFamily="34" charset="0"/>
              <a:cs typeface="Calibri" panose="020F0502020204030204" pitchFamily="34" charset="0"/>
            </a:rPr>
            <a:t>Alone: 0</a:t>
          </a:r>
          <a:endParaRPr lang="en-US" dirty="0">
            <a:latin typeface="Calibri" panose="020F0502020204030204" pitchFamily="34" charset="0"/>
            <a:cs typeface="Calibri" panose="020F0502020204030204" pitchFamily="34" charset="0"/>
          </a:endParaRPr>
        </a:p>
      </dgm:t>
    </dgm:pt>
    <dgm:pt modelId="{A64F7CE7-D7D6-403B-A1CF-4B22F1223492}" type="parTrans" cxnId="{9D63A2E2-C3C0-403E-B2A5-49B214F126B3}">
      <dgm:prSet/>
      <dgm:spPr/>
      <dgm:t>
        <a:bodyPr/>
        <a:lstStyle/>
        <a:p>
          <a:endParaRPr lang="en-US"/>
        </a:p>
      </dgm:t>
    </dgm:pt>
    <dgm:pt modelId="{D4B91D44-565B-44CA-B96A-126E7DA4213E}" type="sibTrans" cxnId="{9D63A2E2-C3C0-403E-B2A5-49B214F126B3}">
      <dgm:prSet/>
      <dgm:spPr/>
      <dgm:t>
        <a:bodyPr/>
        <a:lstStyle/>
        <a:p>
          <a:endParaRPr lang="en-US"/>
        </a:p>
      </dgm:t>
    </dgm:pt>
    <dgm:pt modelId="{3F790A85-44A7-40A4-9FE6-29DD5D4C1DC6}">
      <dgm:prSet/>
      <dgm:spPr/>
      <dgm:t>
        <a:bodyPr/>
        <a:lstStyle/>
        <a:p>
          <a:r>
            <a:rPr lang="en-US" b="0" i="0" baseline="0" dirty="0">
              <a:latin typeface="Calibri" panose="020F0502020204030204" pitchFamily="34" charset="0"/>
              <a:cs typeface="Calibri" panose="020F0502020204030204" pitchFamily="34" charset="0"/>
            </a:rPr>
            <a:t>Together: 11</a:t>
          </a:r>
          <a:endParaRPr lang="en-US" dirty="0">
            <a:latin typeface="Calibri" panose="020F0502020204030204" pitchFamily="34" charset="0"/>
            <a:cs typeface="Calibri" panose="020F0502020204030204" pitchFamily="34" charset="0"/>
          </a:endParaRPr>
        </a:p>
      </dgm:t>
    </dgm:pt>
    <dgm:pt modelId="{E4A331C5-1331-4B4B-A0B8-43218766122D}" type="parTrans" cxnId="{6E76843E-49B2-4263-8B69-62E19D63623C}">
      <dgm:prSet/>
      <dgm:spPr/>
      <dgm:t>
        <a:bodyPr/>
        <a:lstStyle/>
        <a:p>
          <a:endParaRPr lang="en-US"/>
        </a:p>
      </dgm:t>
    </dgm:pt>
    <dgm:pt modelId="{FAC0BC5A-7BDD-4198-BD06-5C2CA5924410}" type="sibTrans" cxnId="{6E76843E-49B2-4263-8B69-62E19D63623C}">
      <dgm:prSet/>
      <dgm:spPr/>
      <dgm:t>
        <a:bodyPr/>
        <a:lstStyle/>
        <a:p>
          <a:endParaRPr lang="en-US"/>
        </a:p>
      </dgm:t>
    </dgm:pt>
    <dgm:pt modelId="{E1E3A82C-E7ED-4685-837A-98D3ABB02F5D}">
      <dgm:prSet/>
      <dgm:spPr/>
      <dgm:t>
        <a:bodyPr/>
        <a:lstStyle/>
        <a:p>
          <a:r>
            <a:rPr lang="en-US" b="0" i="0" baseline="0"/>
            <a:t>Who had sibling survivors?</a:t>
          </a:r>
          <a:endParaRPr lang="en-US"/>
        </a:p>
      </dgm:t>
    </dgm:pt>
    <dgm:pt modelId="{948275F8-7EBA-4748-8698-F9623B3882B3}" type="parTrans" cxnId="{17D23AC9-DFBA-4C18-93D5-0DDB7E37BDAA}">
      <dgm:prSet/>
      <dgm:spPr/>
      <dgm:t>
        <a:bodyPr/>
        <a:lstStyle/>
        <a:p>
          <a:endParaRPr lang="en-US"/>
        </a:p>
      </dgm:t>
    </dgm:pt>
    <dgm:pt modelId="{96E14E84-B76A-4BF4-A4A8-39DA7D94DEF8}" type="sibTrans" cxnId="{17D23AC9-DFBA-4C18-93D5-0DDB7E37BDAA}">
      <dgm:prSet/>
      <dgm:spPr/>
      <dgm:t>
        <a:bodyPr/>
        <a:lstStyle/>
        <a:p>
          <a:endParaRPr lang="en-US"/>
        </a:p>
      </dgm:t>
    </dgm:pt>
    <dgm:pt modelId="{5A530B7F-F3B5-4E87-93E8-2075261B3E15}">
      <dgm:prSet/>
      <dgm:spPr/>
      <dgm:t>
        <a:bodyPr/>
        <a:lstStyle/>
        <a:p>
          <a:r>
            <a:rPr lang="en-US" b="0" i="0" baseline="0" dirty="0">
              <a:latin typeface="Calibri" panose="020F0502020204030204" pitchFamily="34" charset="0"/>
              <a:cs typeface="Calibri" panose="020F0502020204030204" pitchFamily="34" charset="0"/>
            </a:rPr>
            <a:t>42 women </a:t>
          </a:r>
          <a:endParaRPr lang="en-US" dirty="0">
            <a:latin typeface="Calibri" panose="020F0502020204030204" pitchFamily="34" charset="0"/>
            <a:cs typeface="Calibri" panose="020F0502020204030204" pitchFamily="34" charset="0"/>
          </a:endParaRPr>
        </a:p>
      </dgm:t>
    </dgm:pt>
    <dgm:pt modelId="{D8A1D30C-2FD2-456E-8054-F3456790BD41}" type="parTrans" cxnId="{750DC4FE-3FC3-4C7A-9F72-AF934C4188DE}">
      <dgm:prSet/>
      <dgm:spPr/>
      <dgm:t>
        <a:bodyPr/>
        <a:lstStyle/>
        <a:p>
          <a:endParaRPr lang="en-US"/>
        </a:p>
      </dgm:t>
    </dgm:pt>
    <dgm:pt modelId="{C43F4FFC-04AD-4A90-BDAE-9273CD20730A}" type="sibTrans" cxnId="{750DC4FE-3FC3-4C7A-9F72-AF934C4188DE}">
      <dgm:prSet/>
      <dgm:spPr/>
      <dgm:t>
        <a:bodyPr/>
        <a:lstStyle/>
        <a:p>
          <a:endParaRPr lang="en-US"/>
        </a:p>
      </dgm:t>
    </dgm:pt>
    <dgm:pt modelId="{373852A1-36A5-4A76-9422-7EE07CF292DE}">
      <dgm:prSet/>
      <dgm:spPr/>
      <dgm:t>
        <a:bodyPr/>
        <a:lstStyle/>
        <a:p>
          <a:r>
            <a:rPr lang="en-US" b="0" i="0" baseline="0" dirty="0">
              <a:latin typeface="Calibri" panose="020F0502020204030204" pitchFamily="34" charset="0"/>
              <a:cs typeface="Calibri" panose="020F0502020204030204" pitchFamily="34" charset="0"/>
            </a:rPr>
            <a:t>32 men</a:t>
          </a:r>
          <a:endParaRPr lang="en-US" dirty="0">
            <a:latin typeface="Calibri" panose="020F0502020204030204" pitchFamily="34" charset="0"/>
            <a:cs typeface="Calibri" panose="020F0502020204030204" pitchFamily="34" charset="0"/>
          </a:endParaRPr>
        </a:p>
      </dgm:t>
    </dgm:pt>
    <dgm:pt modelId="{C541CB0B-81A5-405C-BAEA-041220C737DB}" type="parTrans" cxnId="{6705103A-2F7B-4CF1-B75F-CE08BA68CDC7}">
      <dgm:prSet/>
      <dgm:spPr/>
      <dgm:t>
        <a:bodyPr/>
        <a:lstStyle/>
        <a:p>
          <a:endParaRPr lang="en-US"/>
        </a:p>
      </dgm:t>
    </dgm:pt>
    <dgm:pt modelId="{55E7EFDA-A4CB-4C67-92A7-56E035998F78}" type="sibTrans" cxnId="{6705103A-2F7B-4CF1-B75F-CE08BA68CDC7}">
      <dgm:prSet/>
      <dgm:spPr/>
      <dgm:t>
        <a:bodyPr/>
        <a:lstStyle/>
        <a:p>
          <a:endParaRPr lang="en-US"/>
        </a:p>
      </dgm:t>
    </dgm:pt>
    <dgm:pt modelId="{9D5188B9-0827-4428-B897-2858FBA72D7F}">
      <dgm:prSet/>
      <dgm:spPr/>
      <dgm:t>
        <a:bodyPr/>
        <a:lstStyle/>
        <a:p>
          <a:r>
            <a:rPr lang="en-US" b="0" i="0" baseline="0" dirty="0">
              <a:latin typeface="Calibri" panose="020F0502020204030204" pitchFamily="34" charset="0"/>
              <a:cs typeface="Calibri" panose="020F0502020204030204" pitchFamily="34" charset="0"/>
            </a:rPr>
            <a:t>11 children</a:t>
          </a:r>
          <a:endParaRPr lang="en-US" dirty="0">
            <a:latin typeface="Calibri" panose="020F0502020204030204" pitchFamily="34" charset="0"/>
            <a:cs typeface="Calibri" panose="020F0502020204030204" pitchFamily="34" charset="0"/>
          </a:endParaRPr>
        </a:p>
      </dgm:t>
    </dgm:pt>
    <dgm:pt modelId="{E0FD48DA-5ED3-45E0-971A-83FBEA3FD4EA}" type="parTrans" cxnId="{55F8F7DA-D7FE-4041-80B2-3BB9AA497B74}">
      <dgm:prSet/>
      <dgm:spPr/>
      <dgm:t>
        <a:bodyPr/>
        <a:lstStyle/>
        <a:p>
          <a:endParaRPr lang="en-US"/>
        </a:p>
      </dgm:t>
    </dgm:pt>
    <dgm:pt modelId="{7E760DC6-DDDF-4AF3-B68E-04B99C7E1B74}" type="sibTrans" cxnId="{55F8F7DA-D7FE-4041-80B2-3BB9AA497B74}">
      <dgm:prSet/>
      <dgm:spPr/>
      <dgm:t>
        <a:bodyPr/>
        <a:lstStyle/>
        <a:p>
          <a:endParaRPr lang="en-US"/>
        </a:p>
      </dgm:t>
    </dgm:pt>
    <dgm:pt modelId="{3146E3CD-0571-4E44-8F8B-CD9CBBE61443}" type="pres">
      <dgm:prSet presAssocID="{DF11AAD5-EA79-4594-9E4F-ECADBC195DAB}" presName="linear" presStyleCnt="0">
        <dgm:presLayoutVars>
          <dgm:animLvl val="lvl"/>
          <dgm:resizeHandles val="exact"/>
        </dgm:presLayoutVars>
      </dgm:prSet>
      <dgm:spPr/>
    </dgm:pt>
    <dgm:pt modelId="{239FF5CE-33BB-48A8-8C39-462EA99B6531}" type="pres">
      <dgm:prSet presAssocID="{C55EA92D-F816-4D46-8332-57C69CE21FEA}" presName="parentText" presStyleLbl="node1" presStyleIdx="0" presStyleCnt="4" custLinFactNeighborX="-807" custLinFactNeighborY="-81100">
        <dgm:presLayoutVars>
          <dgm:chMax val="0"/>
          <dgm:bulletEnabled val="1"/>
        </dgm:presLayoutVars>
      </dgm:prSet>
      <dgm:spPr/>
    </dgm:pt>
    <dgm:pt modelId="{C9E4A423-92C9-45E2-BDC3-37588C572A69}" type="pres">
      <dgm:prSet presAssocID="{C55EA92D-F816-4D46-8332-57C69CE21FEA}" presName="childText" presStyleLbl="revTx" presStyleIdx="0" presStyleCnt="4">
        <dgm:presLayoutVars>
          <dgm:bulletEnabled val="1"/>
        </dgm:presLayoutVars>
      </dgm:prSet>
      <dgm:spPr/>
    </dgm:pt>
    <dgm:pt modelId="{B4F1F674-CE0D-48B9-8CBF-D0A4F4F59F52}" type="pres">
      <dgm:prSet presAssocID="{DE8451FC-5513-44C5-9F53-9218B44B4CF0}" presName="parentText" presStyleLbl="node1" presStyleIdx="1" presStyleCnt="4">
        <dgm:presLayoutVars>
          <dgm:chMax val="0"/>
          <dgm:bulletEnabled val="1"/>
        </dgm:presLayoutVars>
      </dgm:prSet>
      <dgm:spPr/>
    </dgm:pt>
    <dgm:pt modelId="{BFB4ACE6-8ABF-4072-B441-30E9B84BA630}" type="pres">
      <dgm:prSet presAssocID="{DE8451FC-5513-44C5-9F53-9218B44B4CF0}" presName="childText" presStyleLbl="revTx" presStyleIdx="1" presStyleCnt="4">
        <dgm:presLayoutVars>
          <dgm:bulletEnabled val="1"/>
        </dgm:presLayoutVars>
      </dgm:prSet>
      <dgm:spPr/>
    </dgm:pt>
    <dgm:pt modelId="{5A043207-5A98-4C55-930F-7678C02CF9D2}" type="pres">
      <dgm:prSet presAssocID="{D04BD728-095C-4784-8080-3DD9AB829E33}" presName="parentText" presStyleLbl="node1" presStyleIdx="2" presStyleCnt="4">
        <dgm:presLayoutVars>
          <dgm:chMax val="0"/>
          <dgm:bulletEnabled val="1"/>
        </dgm:presLayoutVars>
      </dgm:prSet>
      <dgm:spPr/>
    </dgm:pt>
    <dgm:pt modelId="{AEB8EA19-D61E-4F12-B2F9-099393E29D46}" type="pres">
      <dgm:prSet presAssocID="{D04BD728-095C-4784-8080-3DD9AB829E33}" presName="childText" presStyleLbl="revTx" presStyleIdx="2" presStyleCnt="4">
        <dgm:presLayoutVars>
          <dgm:bulletEnabled val="1"/>
        </dgm:presLayoutVars>
      </dgm:prSet>
      <dgm:spPr/>
    </dgm:pt>
    <dgm:pt modelId="{6C5D8EDB-DFAA-4FEF-A898-4405F7FC9F84}" type="pres">
      <dgm:prSet presAssocID="{E1E3A82C-E7ED-4685-837A-98D3ABB02F5D}" presName="parentText" presStyleLbl="node1" presStyleIdx="3" presStyleCnt="4">
        <dgm:presLayoutVars>
          <dgm:chMax val="0"/>
          <dgm:bulletEnabled val="1"/>
        </dgm:presLayoutVars>
      </dgm:prSet>
      <dgm:spPr/>
    </dgm:pt>
    <dgm:pt modelId="{91CABC87-9E4A-41E8-A7B9-AB11FAE52EED}" type="pres">
      <dgm:prSet presAssocID="{E1E3A82C-E7ED-4685-837A-98D3ABB02F5D}" presName="childText" presStyleLbl="revTx" presStyleIdx="3" presStyleCnt="4">
        <dgm:presLayoutVars>
          <dgm:bulletEnabled val="1"/>
        </dgm:presLayoutVars>
      </dgm:prSet>
      <dgm:spPr/>
    </dgm:pt>
  </dgm:ptLst>
  <dgm:cxnLst>
    <dgm:cxn modelId="{1F597A11-9D75-4B1A-A203-EAE20F296545}" type="presOf" srcId="{D071AAD3-ED97-48CD-9807-560E5ED135F7}" destId="{C9E4A423-92C9-45E2-BDC3-37588C572A69}" srcOrd="0" destOrd="0" presId="urn:microsoft.com/office/officeart/2005/8/layout/vList2"/>
    <dgm:cxn modelId="{2084A814-B3EB-47A0-86C8-3E264520627B}" srcId="{DE8451FC-5513-44C5-9F53-9218B44B4CF0}" destId="{744B1564-0A7B-43A6-B06B-0F934DDF5E9E}" srcOrd="0" destOrd="0" parTransId="{62F057F0-8F23-4321-B226-A5A7EFC04D47}" sibTransId="{AC8A7A54-0630-4F45-BA64-D7553E898D00}"/>
    <dgm:cxn modelId="{13C7A61D-0897-4A13-B943-5704255F1DB1}" type="presOf" srcId="{373852A1-36A5-4A76-9422-7EE07CF292DE}" destId="{91CABC87-9E4A-41E8-A7B9-AB11FAE52EED}" srcOrd="0" destOrd="1" presId="urn:microsoft.com/office/officeart/2005/8/layout/vList2"/>
    <dgm:cxn modelId="{13068722-D270-4B2F-A1BC-0D82C6962671}" type="presOf" srcId="{9D5188B9-0827-4428-B897-2858FBA72D7F}" destId="{91CABC87-9E4A-41E8-A7B9-AB11FAE52EED}" srcOrd="0" destOrd="2" presId="urn:microsoft.com/office/officeart/2005/8/layout/vList2"/>
    <dgm:cxn modelId="{7B33A823-2AB5-4326-84C1-E3F5D95097D1}" type="presOf" srcId="{E1E3A82C-E7ED-4685-837A-98D3ABB02F5D}" destId="{6C5D8EDB-DFAA-4FEF-A898-4405F7FC9F84}" srcOrd="0" destOrd="0" presId="urn:microsoft.com/office/officeart/2005/8/layout/vList2"/>
    <dgm:cxn modelId="{77647E28-C39F-4D9C-A2E4-60148BA5CF3E}" type="presOf" srcId="{74A3E525-4ADC-4E70-97FB-318A0849CCD1}" destId="{C9E4A423-92C9-45E2-BDC3-37588C572A69}" srcOrd="0" destOrd="1" presId="urn:microsoft.com/office/officeart/2005/8/layout/vList2"/>
    <dgm:cxn modelId="{ABD98632-6941-42BB-AA90-3FA0BBF66962}" srcId="{DF11AAD5-EA79-4594-9E4F-ECADBC195DAB}" destId="{DE8451FC-5513-44C5-9F53-9218B44B4CF0}" srcOrd="1" destOrd="0" parTransId="{2660BDEE-97F9-42C4-95C3-02CB082FB75B}" sibTransId="{A96FEEA4-DE76-4584-AC45-C164EDCAE50F}"/>
    <dgm:cxn modelId="{9B15EC37-3271-4515-9634-996D57446AF0}" type="presOf" srcId="{5A530B7F-F3B5-4E87-93E8-2075261B3E15}" destId="{91CABC87-9E4A-41E8-A7B9-AB11FAE52EED}" srcOrd="0" destOrd="0" presId="urn:microsoft.com/office/officeart/2005/8/layout/vList2"/>
    <dgm:cxn modelId="{6705103A-2F7B-4CF1-B75F-CE08BA68CDC7}" srcId="{E1E3A82C-E7ED-4685-837A-98D3ABB02F5D}" destId="{373852A1-36A5-4A76-9422-7EE07CF292DE}" srcOrd="1" destOrd="0" parTransId="{C541CB0B-81A5-405C-BAEA-041220C737DB}" sibTransId="{55E7EFDA-A4CB-4C67-92A7-56E035998F78}"/>
    <dgm:cxn modelId="{755C7E3E-3107-4702-8C25-D914A193B5EF}" type="presOf" srcId="{DE8451FC-5513-44C5-9F53-9218B44B4CF0}" destId="{B4F1F674-CE0D-48B9-8CBF-D0A4F4F59F52}" srcOrd="0" destOrd="0" presId="urn:microsoft.com/office/officeart/2005/8/layout/vList2"/>
    <dgm:cxn modelId="{6E76843E-49B2-4263-8B69-62E19D63623C}" srcId="{D04BD728-095C-4784-8080-3DD9AB829E33}" destId="{3F790A85-44A7-40A4-9FE6-29DD5D4C1DC6}" srcOrd="1" destOrd="0" parTransId="{E4A331C5-1331-4B4B-A0B8-43218766122D}" sibTransId="{FAC0BC5A-7BDD-4198-BD06-5C2CA5924410}"/>
    <dgm:cxn modelId="{CFDE9661-974C-4A39-904B-6290ABFEFC27}" type="presOf" srcId="{3F790A85-44A7-40A4-9FE6-29DD5D4C1DC6}" destId="{AEB8EA19-D61E-4F12-B2F9-099393E29D46}" srcOrd="0" destOrd="1" presId="urn:microsoft.com/office/officeart/2005/8/layout/vList2"/>
    <dgm:cxn modelId="{09163F47-D0C1-4BF9-B9F5-AAFAE1C75443}" type="presOf" srcId="{DF11AAD5-EA79-4594-9E4F-ECADBC195DAB}" destId="{3146E3CD-0571-4E44-8F8B-CD9CBBE61443}" srcOrd="0" destOrd="0" presId="urn:microsoft.com/office/officeart/2005/8/layout/vList2"/>
    <dgm:cxn modelId="{A7FBC06A-E6BF-4019-BB3A-2C584E4FCAB2}" srcId="{C55EA92D-F816-4D46-8332-57C69CE21FEA}" destId="{D071AAD3-ED97-48CD-9807-560E5ED135F7}" srcOrd="0" destOrd="0" parTransId="{0BE2703E-FA1C-4F18-956F-A4DB5829692A}" sibTransId="{9042BA38-ED03-445B-B38D-C75E654B4B74}"/>
    <dgm:cxn modelId="{53B4E857-7B2E-4103-816E-FC91DDCD10FC}" type="presOf" srcId="{EF342C68-60A2-4608-B98E-E94B19583F6C}" destId="{AEB8EA19-D61E-4F12-B2F9-099393E29D46}" srcOrd="0" destOrd="0" presId="urn:microsoft.com/office/officeart/2005/8/layout/vList2"/>
    <dgm:cxn modelId="{6E1E817C-BA63-414E-A519-F4A5C10B7ACE}" type="presOf" srcId="{744B1564-0A7B-43A6-B06B-0F934DDF5E9E}" destId="{BFB4ACE6-8ABF-4072-B441-30E9B84BA630}" srcOrd="0" destOrd="0" presId="urn:microsoft.com/office/officeart/2005/8/layout/vList2"/>
    <dgm:cxn modelId="{4B46FA84-690F-4DBB-B165-F6800FB4BD40}" type="presOf" srcId="{C8F40E7E-5761-499E-BA3E-DF57C6138AF0}" destId="{BFB4ACE6-8ABF-4072-B441-30E9B84BA630}" srcOrd="0" destOrd="1" presId="urn:microsoft.com/office/officeart/2005/8/layout/vList2"/>
    <dgm:cxn modelId="{7641FDA0-FB5E-40FE-99E9-34A769DAB11C}" srcId="{DE8451FC-5513-44C5-9F53-9218B44B4CF0}" destId="{C8F40E7E-5761-499E-BA3E-DF57C6138AF0}" srcOrd="1" destOrd="0" parTransId="{76BF442E-D34B-4158-9674-545C2FF27ED8}" sibTransId="{2A426F5A-E49E-4ED5-A873-E646A883E784}"/>
    <dgm:cxn modelId="{402325C6-47F3-423B-B593-C4EC716D4E74}" srcId="{DF11AAD5-EA79-4594-9E4F-ECADBC195DAB}" destId="{D04BD728-095C-4784-8080-3DD9AB829E33}" srcOrd="2" destOrd="0" parTransId="{487327FF-33B8-423C-977D-C1486724DE64}" sibTransId="{EE3FFE04-3BA4-47E0-9EE6-3AC0041119EB}"/>
    <dgm:cxn modelId="{17D23AC9-DFBA-4C18-93D5-0DDB7E37BDAA}" srcId="{DF11AAD5-EA79-4594-9E4F-ECADBC195DAB}" destId="{E1E3A82C-E7ED-4685-837A-98D3ABB02F5D}" srcOrd="3" destOrd="0" parTransId="{948275F8-7EBA-4748-8698-F9623B3882B3}" sibTransId="{96E14E84-B76A-4BF4-A4A8-39DA7D94DEF8}"/>
    <dgm:cxn modelId="{0153C4CA-65B6-469D-B5CA-0BEB452CD61B}" srcId="{C55EA92D-F816-4D46-8332-57C69CE21FEA}" destId="{74A3E525-4ADC-4E70-97FB-318A0849CCD1}" srcOrd="1" destOrd="0" parTransId="{7E792F6C-F1D8-4DE1-952A-77C1FF4F825E}" sibTransId="{E148CBA3-DF56-4F1D-8872-8D993CCF0A60}"/>
    <dgm:cxn modelId="{55F8F7DA-D7FE-4041-80B2-3BB9AA497B74}" srcId="{E1E3A82C-E7ED-4685-837A-98D3ABB02F5D}" destId="{9D5188B9-0827-4428-B897-2858FBA72D7F}" srcOrd="2" destOrd="0" parTransId="{E0FD48DA-5ED3-45E0-971A-83FBEA3FD4EA}" sibTransId="{7E760DC6-DDDF-4AF3-B68E-04B99C7E1B74}"/>
    <dgm:cxn modelId="{9D63A2E2-C3C0-403E-B2A5-49B214F126B3}" srcId="{D04BD728-095C-4784-8080-3DD9AB829E33}" destId="{EF342C68-60A2-4608-B98E-E94B19583F6C}" srcOrd="0" destOrd="0" parTransId="{A64F7CE7-D7D6-403B-A1CF-4B22F1223492}" sibTransId="{D4B91D44-565B-44CA-B96A-126E7DA4213E}"/>
    <dgm:cxn modelId="{1AF6EDE6-90FB-4895-A2E6-DF5EDC5C15C8}" type="presOf" srcId="{C55EA92D-F816-4D46-8332-57C69CE21FEA}" destId="{239FF5CE-33BB-48A8-8C39-462EA99B6531}" srcOrd="0" destOrd="0" presId="urn:microsoft.com/office/officeart/2005/8/layout/vList2"/>
    <dgm:cxn modelId="{EB055CF1-F005-48D6-A44B-BA52B1EAC025}" srcId="{DF11AAD5-EA79-4594-9E4F-ECADBC195DAB}" destId="{C55EA92D-F816-4D46-8332-57C69CE21FEA}" srcOrd="0" destOrd="0" parTransId="{B2A56F5D-E311-4D9C-9A5E-152092753259}" sibTransId="{E558767F-BD27-4F99-94AE-33D25047FF92}"/>
    <dgm:cxn modelId="{750DC4FE-3FC3-4C7A-9F72-AF934C4188DE}" srcId="{E1E3A82C-E7ED-4685-837A-98D3ABB02F5D}" destId="{5A530B7F-F3B5-4E87-93E8-2075261B3E15}" srcOrd="0" destOrd="0" parTransId="{D8A1D30C-2FD2-456E-8054-F3456790BD41}" sibTransId="{C43F4FFC-04AD-4A90-BDAE-9273CD20730A}"/>
    <dgm:cxn modelId="{5D3B0FFF-6DCF-417D-B0D7-10C7F04C2BFC}" type="presOf" srcId="{D04BD728-095C-4784-8080-3DD9AB829E33}" destId="{5A043207-5A98-4C55-930F-7678C02CF9D2}" srcOrd="0" destOrd="0" presId="urn:microsoft.com/office/officeart/2005/8/layout/vList2"/>
    <dgm:cxn modelId="{711777D7-B695-4854-AA14-8061146D3A70}" type="presParOf" srcId="{3146E3CD-0571-4E44-8F8B-CD9CBBE61443}" destId="{239FF5CE-33BB-48A8-8C39-462EA99B6531}" srcOrd="0" destOrd="0" presId="urn:microsoft.com/office/officeart/2005/8/layout/vList2"/>
    <dgm:cxn modelId="{9925EC7F-F1E8-4958-A1F0-A79A24D2A1D9}" type="presParOf" srcId="{3146E3CD-0571-4E44-8F8B-CD9CBBE61443}" destId="{C9E4A423-92C9-45E2-BDC3-37588C572A69}" srcOrd="1" destOrd="0" presId="urn:microsoft.com/office/officeart/2005/8/layout/vList2"/>
    <dgm:cxn modelId="{78C7833F-3F02-46E7-8942-BE7B1C141130}" type="presParOf" srcId="{3146E3CD-0571-4E44-8F8B-CD9CBBE61443}" destId="{B4F1F674-CE0D-48B9-8CBF-D0A4F4F59F52}" srcOrd="2" destOrd="0" presId="urn:microsoft.com/office/officeart/2005/8/layout/vList2"/>
    <dgm:cxn modelId="{DA31D007-CDEC-4F7F-9A4B-FBE856C516D6}" type="presParOf" srcId="{3146E3CD-0571-4E44-8F8B-CD9CBBE61443}" destId="{BFB4ACE6-8ABF-4072-B441-30E9B84BA630}" srcOrd="3" destOrd="0" presId="urn:microsoft.com/office/officeart/2005/8/layout/vList2"/>
    <dgm:cxn modelId="{DC0D2D6D-17B2-4DFB-894A-04BDC3CCA48E}" type="presParOf" srcId="{3146E3CD-0571-4E44-8F8B-CD9CBBE61443}" destId="{5A043207-5A98-4C55-930F-7678C02CF9D2}" srcOrd="4" destOrd="0" presId="urn:microsoft.com/office/officeart/2005/8/layout/vList2"/>
    <dgm:cxn modelId="{061286DA-5E4B-47CA-A8AA-C7D5654E815D}" type="presParOf" srcId="{3146E3CD-0571-4E44-8F8B-CD9CBBE61443}" destId="{AEB8EA19-D61E-4F12-B2F9-099393E29D46}" srcOrd="5" destOrd="0" presId="urn:microsoft.com/office/officeart/2005/8/layout/vList2"/>
    <dgm:cxn modelId="{F5F31CDE-DB55-4F1C-8CF0-478FDDCB7932}" type="presParOf" srcId="{3146E3CD-0571-4E44-8F8B-CD9CBBE61443}" destId="{6C5D8EDB-DFAA-4FEF-A898-4405F7FC9F84}" srcOrd="6" destOrd="0" presId="urn:microsoft.com/office/officeart/2005/8/layout/vList2"/>
    <dgm:cxn modelId="{E601AA6B-B37D-489B-9A13-04A1FCE7D77C}" type="presParOf" srcId="{3146E3CD-0571-4E44-8F8B-CD9CBBE61443}" destId="{91CABC87-9E4A-41E8-A7B9-AB11FAE52EED}"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3257BE-F286-45EB-8EF5-4F0EE2B8A6D1}">
      <dsp:nvSpPr>
        <dsp:cNvPr id="0" name=""/>
        <dsp:cNvSpPr/>
      </dsp:nvSpPr>
      <dsp:spPr>
        <a:xfrm>
          <a:off x="0" y="2595"/>
          <a:ext cx="6337761"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FF4412-88F3-4637-A4C2-284CAA047A7B}">
      <dsp:nvSpPr>
        <dsp:cNvPr id="0" name=""/>
        <dsp:cNvSpPr/>
      </dsp:nvSpPr>
      <dsp:spPr>
        <a:xfrm>
          <a:off x="0" y="2595"/>
          <a:ext cx="6331572" cy="1263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latin typeface="Calibri" panose="020F0502020204030204" pitchFamily="34" charset="0"/>
              <a:cs typeface="Calibri" panose="020F0502020204030204" pitchFamily="34" charset="0"/>
            </a:rPr>
            <a:t>I graduated from The Ohio State University Agricultural Technical Institute (ATI) in the spring of 2012 with an Associate’s Degree in Horse Science. After graduating from ATI, I continued my academic career to The Ohio State University main campus majoring in Animal Science: Bioscience Specialization. I graduated from The Ohio State University in 2014. </a:t>
          </a:r>
        </a:p>
      </dsp:txBody>
      <dsp:txXfrm>
        <a:off x="0" y="2595"/>
        <a:ext cx="6331572" cy="1263244"/>
      </dsp:txXfrm>
    </dsp:sp>
    <dsp:sp modelId="{D6763C60-B1AF-451A-B116-EAA10A007A5C}">
      <dsp:nvSpPr>
        <dsp:cNvPr id="0" name=""/>
        <dsp:cNvSpPr/>
      </dsp:nvSpPr>
      <dsp:spPr>
        <a:xfrm>
          <a:off x="0" y="1265839"/>
          <a:ext cx="6337761"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BF198F-AF00-48EF-8D14-88030564820A}">
      <dsp:nvSpPr>
        <dsp:cNvPr id="0" name=""/>
        <dsp:cNvSpPr/>
      </dsp:nvSpPr>
      <dsp:spPr>
        <a:xfrm>
          <a:off x="0" y="1265839"/>
          <a:ext cx="6331572" cy="1415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latin typeface="Calibri" panose="020F0502020204030204" pitchFamily="34" charset="0"/>
              <a:cs typeface="Calibri" panose="020F0502020204030204" pitchFamily="34" charset="0"/>
            </a:rPr>
            <a:t>Once I graduated from The Ohio State University, I landed a job working at WIL Research as a Research Biologist. This role gave me some insights of laboratory experience working with animals and how pharmaceutical medicines are created in stages during pre-clinical trials. I worked at this research facility for about a year until I was offered a job opportunity in Texas working as an Animal Control Officer. </a:t>
          </a:r>
        </a:p>
      </dsp:txBody>
      <dsp:txXfrm>
        <a:off x="0" y="1265839"/>
        <a:ext cx="6331572" cy="1415922"/>
      </dsp:txXfrm>
    </dsp:sp>
    <dsp:sp modelId="{2D2620B8-6E41-4150-B703-F919FE7192D6}">
      <dsp:nvSpPr>
        <dsp:cNvPr id="0" name=""/>
        <dsp:cNvSpPr/>
      </dsp:nvSpPr>
      <dsp:spPr>
        <a:xfrm>
          <a:off x="0" y="2681762"/>
          <a:ext cx="6337761"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4807A0-038C-4128-A43F-5E9C9BEBC8F4}">
      <dsp:nvSpPr>
        <dsp:cNvPr id="0" name=""/>
        <dsp:cNvSpPr/>
      </dsp:nvSpPr>
      <dsp:spPr>
        <a:xfrm>
          <a:off x="0" y="2681762"/>
          <a:ext cx="6325389" cy="12476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latin typeface="Calibri" panose="020F0502020204030204" pitchFamily="34" charset="0"/>
              <a:cs typeface="Calibri" panose="020F0502020204030204" pitchFamily="34" charset="0"/>
            </a:rPr>
            <a:t>I moved to Texas in the spring of 2015. This job was extremely rewarding yet difficult. This position allowed me to help educate the general public about proper animal welfare. I was then promoted to a Code Enforcement Officer, and I worked in this position for several years until I decided I wanted a change in life. </a:t>
          </a:r>
        </a:p>
      </dsp:txBody>
      <dsp:txXfrm>
        <a:off x="0" y="2681762"/>
        <a:ext cx="6325389" cy="1247676"/>
      </dsp:txXfrm>
    </dsp:sp>
    <dsp:sp modelId="{B9D3FDD1-0516-4833-8C7F-1FA620CFC186}">
      <dsp:nvSpPr>
        <dsp:cNvPr id="0" name=""/>
        <dsp:cNvSpPr/>
      </dsp:nvSpPr>
      <dsp:spPr>
        <a:xfrm>
          <a:off x="0" y="3929439"/>
          <a:ext cx="6337761"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F86091-CA89-4FB3-AD2F-475C18F68069}">
      <dsp:nvSpPr>
        <dsp:cNvPr id="0" name=""/>
        <dsp:cNvSpPr/>
      </dsp:nvSpPr>
      <dsp:spPr>
        <a:xfrm>
          <a:off x="0" y="3929439"/>
          <a:ext cx="6331572" cy="135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latin typeface="Calibri" panose="020F0502020204030204" pitchFamily="34" charset="0"/>
              <a:cs typeface="Calibri" panose="020F0502020204030204" pitchFamily="34" charset="0"/>
            </a:rPr>
            <a:t>I decided to go back to school in June 2021. This is when I was first introduced to coding and the Data Science Course offered through Entity Academy. My journey through this course has allowed me to gain valuable critical thinking and problem-solving skills with a new love for Data Science and Coding!</a:t>
          </a:r>
        </a:p>
      </dsp:txBody>
      <dsp:txXfrm>
        <a:off x="0" y="3929439"/>
        <a:ext cx="6331572" cy="13574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9FF5CE-33BB-48A8-8C39-462EA99B6531}">
      <dsp:nvSpPr>
        <dsp:cNvPr id="0" name=""/>
        <dsp:cNvSpPr/>
      </dsp:nvSpPr>
      <dsp:spPr>
        <a:xfrm>
          <a:off x="0" y="0"/>
          <a:ext cx="4921876" cy="468000"/>
        </a:xfrm>
        <a:prstGeom prst="roundRect">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baseline="0" dirty="0"/>
            <a:t>How many women died alone/together?</a:t>
          </a:r>
          <a:endParaRPr lang="en-US" sz="2000" kern="1200" dirty="0"/>
        </a:p>
      </dsp:txBody>
      <dsp:txXfrm>
        <a:off x="22846" y="22846"/>
        <a:ext cx="4876184" cy="422308"/>
      </dsp:txXfrm>
    </dsp:sp>
    <dsp:sp modelId="{C9E4A423-92C9-45E2-BDC3-37588C572A69}">
      <dsp:nvSpPr>
        <dsp:cNvPr id="0" name=""/>
        <dsp:cNvSpPr/>
      </dsp:nvSpPr>
      <dsp:spPr>
        <a:xfrm>
          <a:off x="0" y="504511"/>
          <a:ext cx="4921876" cy="548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70"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b="0" i="0" kern="1200" baseline="0" dirty="0">
              <a:latin typeface="Calibri" panose="020F0502020204030204" pitchFamily="34" charset="0"/>
              <a:cs typeface="Calibri" panose="020F0502020204030204" pitchFamily="34" charset="0"/>
            </a:rPr>
            <a:t>Alone: 30</a:t>
          </a:r>
          <a:endParaRPr lang="en-US" sz="1600" kern="1200" dirty="0">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20000"/>
            </a:spcAft>
            <a:buChar char="•"/>
          </a:pPr>
          <a:r>
            <a:rPr lang="en-US" sz="1600" b="0" i="0" kern="1200" baseline="0" dirty="0">
              <a:latin typeface="Calibri" panose="020F0502020204030204" pitchFamily="34" charset="0"/>
              <a:cs typeface="Calibri" panose="020F0502020204030204" pitchFamily="34" charset="0"/>
            </a:rPr>
            <a:t>Together: 48</a:t>
          </a:r>
          <a:endParaRPr lang="en-US" sz="1600" kern="1200" dirty="0">
            <a:latin typeface="Calibri" panose="020F0502020204030204" pitchFamily="34" charset="0"/>
            <a:cs typeface="Calibri" panose="020F0502020204030204" pitchFamily="34" charset="0"/>
          </a:endParaRPr>
        </a:p>
      </dsp:txBody>
      <dsp:txXfrm>
        <a:off x="0" y="504511"/>
        <a:ext cx="4921876" cy="548550"/>
      </dsp:txXfrm>
    </dsp:sp>
    <dsp:sp modelId="{B4F1F674-CE0D-48B9-8CBF-D0A4F4F59F52}">
      <dsp:nvSpPr>
        <dsp:cNvPr id="0" name=""/>
        <dsp:cNvSpPr/>
      </dsp:nvSpPr>
      <dsp:spPr>
        <a:xfrm>
          <a:off x="0" y="1053061"/>
          <a:ext cx="4921876" cy="468000"/>
        </a:xfrm>
        <a:prstGeom prst="roundRect">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baseline="0" dirty="0"/>
            <a:t>How many men died alone/together?</a:t>
          </a:r>
          <a:endParaRPr lang="en-US" sz="2000" kern="1200" dirty="0"/>
        </a:p>
      </dsp:txBody>
      <dsp:txXfrm>
        <a:off x="22846" y="1075907"/>
        <a:ext cx="4876184" cy="422308"/>
      </dsp:txXfrm>
    </dsp:sp>
    <dsp:sp modelId="{BFB4ACE6-8ABF-4072-B441-30E9B84BA630}">
      <dsp:nvSpPr>
        <dsp:cNvPr id="0" name=""/>
        <dsp:cNvSpPr/>
      </dsp:nvSpPr>
      <dsp:spPr>
        <a:xfrm>
          <a:off x="0" y="1521061"/>
          <a:ext cx="4921876" cy="548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70"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b="0" i="0" kern="1200" baseline="0" dirty="0">
              <a:latin typeface="Calibri" panose="020F0502020204030204" pitchFamily="34" charset="0"/>
              <a:cs typeface="Calibri" panose="020F0502020204030204" pitchFamily="34" charset="0"/>
            </a:rPr>
            <a:t>Alone: 18</a:t>
          </a:r>
          <a:endParaRPr lang="en-US" sz="1600" kern="1200" dirty="0">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20000"/>
            </a:spcAft>
            <a:buChar char="•"/>
          </a:pPr>
          <a:r>
            <a:rPr lang="en-US" sz="1600" b="0" i="0" kern="1200" baseline="0" dirty="0">
              <a:latin typeface="Calibri" panose="020F0502020204030204" pitchFamily="34" charset="0"/>
              <a:cs typeface="Calibri" panose="020F0502020204030204" pitchFamily="34" charset="0"/>
            </a:rPr>
            <a:t>Together: 16</a:t>
          </a:r>
          <a:endParaRPr lang="en-US" sz="1600" kern="1200" dirty="0">
            <a:latin typeface="Calibri" panose="020F0502020204030204" pitchFamily="34" charset="0"/>
            <a:cs typeface="Calibri" panose="020F0502020204030204" pitchFamily="34" charset="0"/>
          </a:endParaRPr>
        </a:p>
      </dsp:txBody>
      <dsp:txXfrm>
        <a:off x="0" y="1521061"/>
        <a:ext cx="4921876" cy="548550"/>
      </dsp:txXfrm>
    </dsp:sp>
    <dsp:sp modelId="{5A043207-5A98-4C55-930F-7678C02CF9D2}">
      <dsp:nvSpPr>
        <dsp:cNvPr id="0" name=""/>
        <dsp:cNvSpPr/>
      </dsp:nvSpPr>
      <dsp:spPr>
        <a:xfrm>
          <a:off x="0" y="2069611"/>
          <a:ext cx="4921876" cy="468000"/>
        </a:xfrm>
        <a:prstGeom prst="roundRect">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baseline="0"/>
            <a:t>How many children died alone/together?</a:t>
          </a:r>
          <a:endParaRPr lang="en-US" sz="2000" kern="1200"/>
        </a:p>
      </dsp:txBody>
      <dsp:txXfrm>
        <a:off x="22846" y="2092457"/>
        <a:ext cx="4876184" cy="422308"/>
      </dsp:txXfrm>
    </dsp:sp>
    <dsp:sp modelId="{AEB8EA19-D61E-4F12-B2F9-099393E29D46}">
      <dsp:nvSpPr>
        <dsp:cNvPr id="0" name=""/>
        <dsp:cNvSpPr/>
      </dsp:nvSpPr>
      <dsp:spPr>
        <a:xfrm>
          <a:off x="0" y="2537611"/>
          <a:ext cx="4921876" cy="548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70"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b="0" i="0" kern="1200" baseline="0" dirty="0">
              <a:latin typeface="Calibri" panose="020F0502020204030204" pitchFamily="34" charset="0"/>
              <a:cs typeface="Calibri" panose="020F0502020204030204" pitchFamily="34" charset="0"/>
            </a:rPr>
            <a:t>Alone: 0</a:t>
          </a:r>
          <a:endParaRPr lang="en-US" sz="1600" kern="1200" dirty="0">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20000"/>
            </a:spcAft>
            <a:buChar char="•"/>
          </a:pPr>
          <a:r>
            <a:rPr lang="en-US" sz="1600" b="0" i="0" kern="1200" baseline="0" dirty="0">
              <a:latin typeface="Calibri" panose="020F0502020204030204" pitchFamily="34" charset="0"/>
              <a:cs typeface="Calibri" panose="020F0502020204030204" pitchFamily="34" charset="0"/>
            </a:rPr>
            <a:t>Together: 11</a:t>
          </a:r>
          <a:endParaRPr lang="en-US" sz="1600" kern="1200" dirty="0">
            <a:latin typeface="Calibri" panose="020F0502020204030204" pitchFamily="34" charset="0"/>
            <a:cs typeface="Calibri" panose="020F0502020204030204" pitchFamily="34" charset="0"/>
          </a:endParaRPr>
        </a:p>
      </dsp:txBody>
      <dsp:txXfrm>
        <a:off x="0" y="2537611"/>
        <a:ext cx="4921876" cy="548550"/>
      </dsp:txXfrm>
    </dsp:sp>
    <dsp:sp modelId="{6C5D8EDB-DFAA-4FEF-A898-4405F7FC9F84}">
      <dsp:nvSpPr>
        <dsp:cNvPr id="0" name=""/>
        <dsp:cNvSpPr/>
      </dsp:nvSpPr>
      <dsp:spPr>
        <a:xfrm>
          <a:off x="0" y="3086161"/>
          <a:ext cx="4921876" cy="468000"/>
        </a:xfrm>
        <a:prstGeom prst="roundRect">
          <a:avLst/>
        </a:prstGeom>
        <a:gradFill rotWithShape="0">
          <a:gsLst>
            <a:gs pos="0">
              <a:schemeClr val="dk2">
                <a:hueOff val="0"/>
                <a:satOff val="0"/>
                <a:lumOff val="0"/>
                <a:alphaOff val="0"/>
                <a:tint val="96000"/>
                <a:lumMod val="100000"/>
              </a:schemeClr>
            </a:gs>
            <a:gs pos="78000">
              <a:schemeClr val="dk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baseline="0"/>
            <a:t>Who had sibling survivors?</a:t>
          </a:r>
          <a:endParaRPr lang="en-US" sz="2000" kern="1200"/>
        </a:p>
      </dsp:txBody>
      <dsp:txXfrm>
        <a:off x="22846" y="3109007"/>
        <a:ext cx="4876184" cy="422308"/>
      </dsp:txXfrm>
    </dsp:sp>
    <dsp:sp modelId="{91CABC87-9E4A-41E8-A7B9-AB11FAE52EED}">
      <dsp:nvSpPr>
        <dsp:cNvPr id="0" name=""/>
        <dsp:cNvSpPr/>
      </dsp:nvSpPr>
      <dsp:spPr>
        <a:xfrm>
          <a:off x="0" y="3554161"/>
          <a:ext cx="4921876" cy="82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70"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b="0" i="0" kern="1200" baseline="0" dirty="0">
              <a:latin typeface="Calibri" panose="020F0502020204030204" pitchFamily="34" charset="0"/>
              <a:cs typeface="Calibri" panose="020F0502020204030204" pitchFamily="34" charset="0"/>
            </a:rPr>
            <a:t>42 women </a:t>
          </a:r>
          <a:endParaRPr lang="en-US" sz="1600" kern="1200" dirty="0">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20000"/>
            </a:spcAft>
            <a:buChar char="•"/>
          </a:pPr>
          <a:r>
            <a:rPr lang="en-US" sz="1600" b="0" i="0" kern="1200" baseline="0" dirty="0">
              <a:latin typeface="Calibri" panose="020F0502020204030204" pitchFamily="34" charset="0"/>
              <a:cs typeface="Calibri" panose="020F0502020204030204" pitchFamily="34" charset="0"/>
            </a:rPr>
            <a:t>32 men</a:t>
          </a:r>
          <a:endParaRPr lang="en-US" sz="1600" kern="1200" dirty="0">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20000"/>
            </a:spcAft>
            <a:buChar char="•"/>
          </a:pPr>
          <a:r>
            <a:rPr lang="en-US" sz="1600" b="0" i="0" kern="1200" baseline="0" dirty="0">
              <a:latin typeface="Calibri" panose="020F0502020204030204" pitchFamily="34" charset="0"/>
              <a:cs typeface="Calibri" panose="020F0502020204030204" pitchFamily="34" charset="0"/>
            </a:rPr>
            <a:t>11 children</a:t>
          </a:r>
          <a:endParaRPr lang="en-US" sz="1600" kern="1200" dirty="0">
            <a:latin typeface="Calibri" panose="020F0502020204030204" pitchFamily="34" charset="0"/>
            <a:cs typeface="Calibri" panose="020F0502020204030204" pitchFamily="34" charset="0"/>
          </a:endParaRPr>
        </a:p>
      </dsp:txBody>
      <dsp:txXfrm>
        <a:off x="0" y="3554161"/>
        <a:ext cx="4921876" cy="8280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1D0111-4AB3-4B6D-8253-9D13495F87C9}" type="datetimeFigureOut">
              <a:rPr lang="en-US" smtClean="0"/>
              <a:t>2/21/2022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8C5AFF-5AEE-4500-A8B5-37F58E799D03}" type="slidenum">
              <a:rPr lang="en-US" smtClean="0"/>
              <a:t>‹#›</a:t>
            </a:fld>
            <a:endParaRPr lang="en-US"/>
          </a:p>
        </p:txBody>
      </p:sp>
    </p:spTree>
    <p:extLst>
      <p:ext uri="{BB962C8B-B14F-4D97-AF65-F5344CB8AC3E}">
        <p14:creationId xmlns:p14="http://schemas.microsoft.com/office/powerpoint/2010/main" val="7423998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70707FF-379D-49BC-A400-1F70CD1B193A}" type="datetimeFigureOut">
              <a:rPr lang="en-US" smtClean="0"/>
              <a:t>2/21/2022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96C582-26E8-4FFB-A17E-4C50FB20BD83}" type="slidenum">
              <a:rPr lang="en-US" smtClean="0"/>
              <a:t>‹#›</a:t>
            </a:fld>
            <a:endParaRPr lang="en-US"/>
          </a:p>
        </p:txBody>
      </p:sp>
    </p:spTree>
    <p:extLst>
      <p:ext uri="{BB962C8B-B14F-4D97-AF65-F5344CB8AC3E}">
        <p14:creationId xmlns:p14="http://schemas.microsoft.com/office/powerpoint/2010/main" val="2525459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4862F50-B367-4AC1-BFB8-45EBE2E56059}" type="datetimeFigureOut">
              <a:rPr lang="en-US" smtClean="0"/>
              <a:t>2/21/2022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61E74D-57AD-487B-9AFE-9335CAF240AA}" type="slidenum">
              <a:rPr lang="en-US" smtClean="0"/>
              <a:t>‹#›</a:t>
            </a:fld>
            <a:endParaRPr lang="en-US"/>
          </a:p>
        </p:txBody>
      </p:sp>
    </p:spTree>
    <p:extLst>
      <p:ext uri="{BB962C8B-B14F-4D97-AF65-F5344CB8AC3E}">
        <p14:creationId xmlns:p14="http://schemas.microsoft.com/office/powerpoint/2010/main" val="2116840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4862F50-B367-4AC1-BFB8-45EBE2E56059}" type="datetimeFigureOut">
              <a:rPr lang="en-US" smtClean="0"/>
              <a:t>2/21/2022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61E74D-57AD-487B-9AFE-9335CAF240AA}"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9141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4862F50-B367-4AC1-BFB8-45EBE2E56059}" type="datetimeFigureOut">
              <a:rPr lang="en-US" smtClean="0"/>
              <a:t>2/21/2022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61E74D-57AD-487B-9AFE-9335CAF240AA}" type="slidenum">
              <a:rPr lang="en-US" smtClean="0"/>
              <a:t>‹#›</a:t>
            </a:fld>
            <a:endParaRPr lang="en-US"/>
          </a:p>
        </p:txBody>
      </p:sp>
    </p:spTree>
    <p:extLst>
      <p:ext uri="{BB962C8B-B14F-4D97-AF65-F5344CB8AC3E}">
        <p14:creationId xmlns:p14="http://schemas.microsoft.com/office/powerpoint/2010/main" val="37262739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4862F50-B367-4AC1-BFB8-45EBE2E56059}" type="datetimeFigureOut">
              <a:rPr lang="en-US" smtClean="0"/>
              <a:t>2/21/2022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61E74D-57AD-487B-9AFE-9335CAF240AA}"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5863055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4862F50-B367-4AC1-BFB8-45EBE2E56059}" type="datetimeFigureOut">
              <a:rPr lang="en-US" smtClean="0"/>
              <a:t>2/21/2022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61E74D-57AD-487B-9AFE-9335CAF240AA}" type="slidenum">
              <a:rPr lang="en-US" smtClean="0"/>
              <a:t>‹#›</a:t>
            </a:fld>
            <a:endParaRPr lang="en-US"/>
          </a:p>
        </p:txBody>
      </p:sp>
    </p:spTree>
    <p:extLst>
      <p:ext uri="{BB962C8B-B14F-4D97-AF65-F5344CB8AC3E}">
        <p14:creationId xmlns:p14="http://schemas.microsoft.com/office/powerpoint/2010/main" val="34983366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0707FF-379D-49BC-A400-1F70CD1B193A}" type="datetimeFigureOut">
              <a:rPr lang="en-US" smtClean="0"/>
              <a:t>2/21/2022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96C582-26E8-4FFB-A17E-4C50FB20BD83}" type="slidenum">
              <a:rPr lang="en-US" smtClean="0"/>
              <a:t>‹#›</a:t>
            </a:fld>
            <a:endParaRPr lang="en-US"/>
          </a:p>
        </p:txBody>
      </p:sp>
    </p:spTree>
    <p:extLst>
      <p:ext uri="{BB962C8B-B14F-4D97-AF65-F5344CB8AC3E}">
        <p14:creationId xmlns:p14="http://schemas.microsoft.com/office/powerpoint/2010/main" val="20758287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0707FF-379D-49BC-A400-1F70CD1B193A}" type="datetimeFigureOut">
              <a:rPr lang="en-US" smtClean="0"/>
              <a:t>2/21/2022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96C582-26E8-4FFB-A17E-4C50FB20BD83}" type="slidenum">
              <a:rPr lang="en-US" smtClean="0"/>
              <a:t>‹#›</a:t>
            </a:fld>
            <a:endParaRPr lang="en-US"/>
          </a:p>
        </p:txBody>
      </p:sp>
    </p:spTree>
    <p:extLst>
      <p:ext uri="{BB962C8B-B14F-4D97-AF65-F5344CB8AC3E}">
        <p14:creationId xmlns:p14="http://schemas.microsoft.com/office/powerpoint/2010/main" val="2013082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0707FF-379D-49BC-A400-1F70CD1B193A}" type="datetimeFigureOut">
              <a:rPr lang="en-US" smtClean="0"/>
              <a:t>2/21/2022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96C582-26E8-4FFB-A17E-4C50FB20BD83}" type="slidenum">
              <a:rPr lang="en-US" smtClean="0"/>
              <a:t>‹#›</a:t>
            </a:fld>
            <a:endParaRPr lang="en-US"/>
          </a:p>
        </p:txBody>
      </p:sp>
    </p:spTree>
    <p:extLst>
      <p:ext uri="{BB962C8B-B14F-4D97-AF65-F5344CB8AC3E}">
        <p14:creationId xmlns:p14="http://schemas.microsoft.com/office/powerpoint/2010/main" val="4189475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0707FF-379D-49BC-A400-1F70CD1B193A}" type="datetimeFigureOut">
              <a:rPr lang="en-US" smtClean="0"/>
              <a:t>2/21/2022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96C582-26E8-4FFB-A17E-4C50FB20BD83}" type="slidenum">
              <a:rPr lang="en-US" smtClean="0"/>
              <a:t>‹#›</a:t>
            </a:fld>
            <a:endParaRPr lang="en-US"/>
          </a:p>
        </p:txBody>
      </p:sp>
    </p:spTree>
    <p:extLst>
      <p:ext uri="{BB962C8B-B14F-4D97-AF65-F5344CB8AC3E}">
        <p14:creationId xmlns:p14="http://schemas.microsoft.com/office/powerpoint/2010/main" val="1586332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0707FF-379D-49BC-A400-1F70CD1B193A}" type="datetimeFigureOut">
              <a:rPr lang="en-US" smtClean="0"/>
              <a:t>2/21/2022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96C582-26E8-4FFB-A17E-4C50FB20BD83}" type="slidenum">
              <a:rPr lang="en-US" smtClean="0"/>
              <a:t>‹#›</a:t>
            </a:fld>
            <a:endParaRPr lang="en-US"/>
          </a:p>
        </p:txBody>
      </p:sp>
    </p:spTree>
    <p:extLst>
      <p:ext uri="{BB962C8B-B14F-4D97-AF65-F5344CB8AC3E}">
        <p14:creationId xmlns:p14="http://schemas.microsoft.com/office/powerpoint/2010/main" val="41198344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70707FF-379D-49BC-A400-1F70CD1B193A}" type="datetimeFigureOut">
              <a:rPr lang="en-US" smtClean="0"/>
              <a:t>2/21/2022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96C582-26E8-4FFB-A17E-4C50FB20BD83}" type="slidenum">
              <a:rPr lang="en-US" smtClean="0"/>
              <a:t>‹#›</a:t>
            </a:fld>
            <a:endParaRPr lang="en-US"/>
          </a:p>
        </p:txBody>
      </p:sp>
    </p:spTree>
    <p:extLst>
      <p:ext uri="{BB962C8B-B14F-4D97-AF65-F5344CB8AC3E}">
        <p14:creationId xmlns:p14="http://schemas.microsoft.com/office/powerpoint/2010/main" val="3743234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70707FF-379D-49BC-A400-1F70CD1B193A}" type="datetimeFigureOut">
              <a:rPr lang="en-US" smtClean="0"/>
              <a:t>2/21/2022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96C582-26E8-4FFB-A17E-4C50FB20BD83}" type="slidenum">
              <a:rPr lang="en-US" smtClean="0"/>
              <a:t>‹#›</a:t>
            </a:fld>
            <a:endParaRPr lang="en-US"/>
          </a:p>
        </p:txBody>
      </p:sp>
    </p:spTree>
    <p:extLst>
      <p:ext uri="{BB962C8B-B14F-4D97-AF65-F5344CB8AC3E}">
        <p14:creationId xmlns:p14="http://schemas.microsoft.com/office/powerpoint/2010/main" val="452857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0707FF-379D-49BC-A400-1F70CD1B193A}" type="datetimeFigureOut">
              <a:rPr lang="en-US" smtClean="0"/>
              <a:t>2/21/2022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D96C582-26E8-4FFB-A17E-4C50FB20BD83}" type="slidenum">
              <a:rPr lang="en-US" smtClean="0"/>
              <a:t>‹#›</a:t>
            </a:fld>
            <a:endParaRPr lang="en-US"/>
          </a:p>
        </p:txBody>
      </p:sp>
    </p:spTree>
    <p:extLst>
      <p:ext uri="{BB962C8B-B14F-4D97-AF65-F5344CB8AC3E}">
        <p14:creationId xmlns:p14="http://schemas.microsoft.com/office/powerpoint/2010/main" val="19742491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70707FF-379D-49BC-A400-1F70CD1B193A}" type="datetimeFigureOut">
              <a:rPr lang="en-US" smtClean="0"/>
              <a:t>2/21/2022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96C582-26E8-4FFB-A17E-4C50FB20BD83}" type="slidenum">
              <a:rPr lang="en-US" smtClean="0"/>
              <a:t>‹#›</a:t>
            </a:fld>
            <a:endParaRPr lang="en-US"/>
          </a:p>
        </p:txBody>
      </p:sp>
    </p:spTree>
    <p:extLst>
      <p:ext uri="{BB962C8B-B14F-4D97-AF65-F5344CB8AC3E}">
        <p14:creationId xmlns:p14="http://schemas.microsoft.com/office/powerpoint/2010/main" val="21454270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70707FF-379D-49BC-A400-1F70CD1B193A}" type="datetimeFigureOut">
              <a:rPr lang="en-US" smtClean="0"/>
              <a:t>2/21/2022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96C582-26E8-4FFB-A17E-4C50FB20BD83}" type="slidenum">
              <a:rPr lang="en-US" smtClean="0"/>
              <a:t>‹#›</a:t>
            </a:fld>
            <a:endParaRPr lang="en-US"/>
          </a:p>
        </p:txBody>
      </p:sp>
    </p:spTree>
    <p:extLst>
      <p:ext uri="{BB962C8B-B14F-4D97-AF65-F5344CB8AC3E}">
        <p14:creationId xmlns:p14="http://schemas.microsoft.com/office/powerpoint/2010/main" val="27357657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4862F50-B367-4AC1-BFB8-45EBE2E56059}" type="datetimeFigureOut">
              <a:rPr lang="en-US" smtClean="0"/>
              <a:t>2/21/2022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961E74D-57AD-487B-9AFE-9335CAF240AA}" type="slidenum">
              <a:rPr lang="en-US" smtClean="0"/>
              <a:t>‹#›</a:t>
            </a:fld>
            <a:endParaRPr lang="en-US"/>
          </a:p>
        </p:txBody>
      </p:sp>
    </p:spTree>
    <p:extLst>
      <p:ext uri="{BB962C8B-B14F-4D97-AF65-F5344CB8AC3E}">
        <p14:creationId xmlns:p14="http://schemas.microsoft.com/office/powerpoint/2010/main" val="28947858"/>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937"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G"/><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localhost:8888/notebooks/The%20Final%20Project%20Titanic%20AM.ipynb" TargetMode="External"/><Relationship Id="rId2" Type="http://schemas.openxmlformats.org/officeDocument/2006/relationships/hyperlink" Target="https://github.com/amorgan94/Final_Project"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large ship on the water&#10;&#10;Description automatically generated with low confidence">
            <a:extLst>
              <a:ext uri="{FF2B5EF4-FFF2-40B4-BE49-F238E27FC236}">
                <a16:creationId xmlns:a16="http://schemas.microsoft.com/office/drawing/2014/main" id="{2E49CA2F-01CD-497D-B793-6617210AB8CE}"/>
              </a:ext>
            </a:extLst>
          </p:cNvPr>
          <p:cNvPicPr>
            <a:picLocks noChangeAspect="1"/>
          </p:cNvPicPr>
          <p:nvPr/>
        </p:nvPicPr>
        <p:blipFill rotWithShape="1">
          <a:blip r:embed="rId2">
            <a:extLst>
              <a:ext uri="{28A0092B-C50C-407E-A947-70E740481C1C}">
                <a14:useLocalDpi xmlns:a14="http://schemas.microsoft.com/office/drawing/2010/main" val="0"/>
              </a:ext>
            </a:extLst>
          </a:blip>
          <a:srcRect r="11096" b="1"/>
          <a:stretch/>
        </p:blipFill>
        <p:spPr>
          <a:xfrm>
            <a:off x="20" y="1282"/>
            <a:ext cx="12191980" cy="6856718"/>
          </a:xfrm>
          <a:prstGeom prst="rect">
            <a:avLst/>
          </a:prstGeom>
        </p:spPr>
      </p:pic>
      <p:sp>
        <p:nvSpPr>
          <p:cNvPr id="10" name="TextBox 9">
            <a:extLst>
              <a:ext uri="{FF2B5EF4-FFF2-40B4-BE49-F238E27FC236}">
                <a16:creationId xmlns:a16="http://schemas.microsoft.com/office/drawing/2014/main" id="{9F575581-9550-40F8-AE95-4B6DFE00809A}"/>
              </a:ext>
            </a:extLst>
          </p:cNvPr>
          <p:cNvSpPr txBox="1"/>
          <p:nvPr/>
        </p:nvSpPr>
        <p:spPr>
          <a:xfrm>
            <a:off x="7448366" y="329568"/>
            <a:ext cx="4171206" cy="1569660"/>
          </a:xfrm>
          <a:prstGeom prst="rect">
            <a:avLst/>
          </a:prstGeom>
          <a:noFill/>
        </p:spPr>
        <p:txBody>
          <a:bodyPr wrap="square" rtlCol="0">
            <a:spAutoFit/>
          </a:bodyPr>
          <a:lstStyle/>
          <a:p>
            <a:pPr algn="ctr"/>
            <a:r>
              <a:rPr lang="en-US" sz="4800" dirty="0">
                <a:solidFill>
                  <a:srgbClr val="FFFF00"/>
                </a:solidFill>
              </a:rPr>
              <a:t>Analyzing the Unsinkable </a:t>
            </a:r>
          </a:p>
        </p:txBody>
      </p:sp>
      <p:sp>
        <p:nvSpPr>
          <p:cNvPr id="12" name="TextBox 11">
            <a:extLst>
              <a:ext uri="{FF2B5EF4-FFF2-40B4-BE49-F238E27FC236}">
                <a16:creationId xmlns:a16="http://schemas.microsoft.com/office/drawing/2014/main" id="{7F38FFCA-FE85-47B5-8E8C-F1856EF9DB12}"/>
              </a:ext>
            </a:extLst>
          </p:cNvPr>
          <p:cNvSpPr txBox="1"/>
          <p:nvPr/>
        </p:nvSpPr>
        <p:spPr>
          <a:xfrm>
            <a:off x="352833" y="5575178"/>
            <a:ext cx="5548544" cy="1077218"/>
          </a:xfrm>
          <a:prstGeom prst="rect">
            <a:avLst/>
          </a:prstGeom>
          <a:noFill/>
        </p:spPr>
        <p:txBody>
          <a:bodyPr wrap="square" rtlCol="0">
            <a:spAutoFit/>
          </a:bodyPr>
          <a:lstStyle/>
          <a:p>
            <a:r>
              <a:rPr lang="en-US" sz="3200" dirty="0">
                <a:solidFill>
                  <a:schemeClr val="bg1"/>
                </a:solidFill>
              </a:rPr>
              <a:t>By: Alicia Morgan, Amber Scotty, and Courtney Lewis </a:t>
            </a:r>
          </a:p>
        </p:txBody>
      </p:sp>
    </p:spTree>
    <p:extLst>
      <p:ext uri="{BB962C8B-B14F-4D97-AF65-F5344CB8AC3E}">
        <p14:creationId xmlns:p14="http://schemas.microsoft.com/office/powerpoint/2010/main" val="17331996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9" name="Straight Connector 48">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1"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3" name="Isosceles Triangle 52">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4"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5"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6"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7" name="Isosceles Triangle 56">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8" name="Isosceles Triangle 57">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Title 4">
            <a:extLst>
              <a:ext uri="{FF2B5EF4-FFF2-40B4-BE49-F238E27FC236}">
                <a16:creationId xmlns:a16="http://schemas.microsoft.com/office/drawing/2014/main" id="{31F9A131-2650-49DD-83A2-86FE1C6EC7AF}"/>
              </a:ext>
            </a:extLst>
          </p:cNvPr>
          <p:cNvSpPr>
            <a:spLocks noGrp="1"/>
          </p:cNvSpPr>
          <p:nvPr>
            <p:ph type="title"/>
          </p:nvPr>
        </p:nvSpPr>
        <p:spPr>
          <a:xfrm>
            <a:off x="6090445" y="609600"/>
            <a:ext cx="3183556" cy="1320800"/>
          </a:xfrm>
        </p:spPr>
        <p:txBody>
          <a:bodyPr vert="horz" lIns="91440" tIns="45720" rIns="91440" bIns="45720" rtlCol="0" anchor="ctr">
            <a:normAutofit fontScale="90000"/>
          </a:bodyPr>
          <a:lstStyle/>
          <a:p>
            <a:pPr>
              <a:lnSpc>
                <a:spcPct val="90000"/>
              </a:lnSpc>
            </a:pPr>
            <a:r>
              <a:rPr lang="en-US" sz="3200" b="1" dirty="0">
                <a:latin typeface="Calibri" panose="020F0502020204030204" pitchFamily="34" charset="0"/>
                <a:cs typeface="Calibri" panose="020F0502020204030204" pitchFamily="34" charset="0"/>
              </a:rPr>
              <a:t>Survivors By Gender, Class, and Deck</a:t>
            </a:r>
          </a:p>
        </p:txBody>
      </p:sp>
      <p:sp>
        <p:nvSpPr>
          <p:cNvPr id="10" name="TextBox 9">
            <a:extLst>
              <a:ext uri="{FF2B5EF4-FFF2-40B4-BE49-F238E27FC236}">
                <a16:creationId xmlns:a16="http://schemas.microsoft.com/office/drawing/2014/main" id="{19F96CD0-97EC-4EA8-A1D5-DDAF01166662}"/>
              </a:ext>
            </a:extLst>
          </p:cNvPr>
          <p:cNvSpPr txBox="1"/>
          <p:nvPr/>
        </p:nvSpPr>
        <p:spPr>
          <a:xfrm>
            <a:off x="6094410" y="2160589"/>
            <a:ext cx="3505858" cy="4087811"/>
          </a:xfrm>
          <a:prstGeom prst="rect">
            <a:avLst/>
          </a:prstGeom>
        </p:spPr>
        <p:txBody>
          <a:bodyPr vert="horz" lIns="91440" tIns="45720" rIns="91440" bIns="45720" rtlCol="0">
            <a:normAutofit/>
          </a:bodyPr>
          <a:lstStyle/>
          <a:p>
            <a:pPr marL="285750" marR="0" lvl="0" indent="-285750" fontAlgn="auto">
              <a:lnSpc>
                <a:spcPct val="90000"/>
              </a:lnSpc>
              <a:spcBef>
                <a:spcPts val="1000"/>
              </a:spcBef>
              <a:buClr>
                <a:schemeClr val="accent1"/>
              </a:buClr>
              <a:buSzPct val="80000"/>
              <a:buFont typeface="Wingdings 3" charset="2"/>
              <a:buChar char=""/>
              <a:tabLst/>
              <a:defRPr/>
            </a:pPr>
            <a:r>
              <a:rPr kumimoji="0" lang="en-US" sz="1600" b="0" i="0" u="none" strike="noStrike" cap="none" spc="0" normalizeH="0" baseline="0" noProof="0" dirty="0">
                <a:ln>
                  <a:noFill/>
                </a:ln>
                <a:solidFill>
                  <a:schemeClr val="tx1">
                    <a:lumMod val="75000"/>
                    <a:lumOff val="25000"/>
                  </a:schemeClr>
                </a:solidFill>
                <a:effectLst/>
                <a:uLnTx/>
                <a:uFillTx/>
                <a:latin typeface="Calibri" panose="020F0502020204030204" pitchFamily="34" charset="0"/>
                <a:cs typeface="Calibri" panose="020F0502020204030204" pitchFamily="34" charset="0"/>
              </a:rPr>
              <a:t>How many males survived?</a:t>
            </a:r>
          </a:p>
          <a:p>
            <a:pPr marL="742950" marR="0" lvl="1" indent="-285750" fontAlgn="auto">
              <a:lnSpc>
                <a:spcPct val="90000"/>
              </a:lnSpc>
              <a:spcBef>
                <a:spcPts val="1000"/>
              </a:spcBef>
              <a:buClr>
                <a:schemeClr val="accent1"/>
              </a:buClr>
              <a:buSzPct val="80000"/>
              <a:buFont typeface="Wingdings 3" charset="2"/>
              <a:buChar char=""/>
              <a:tabLst/>
              <a:defRPr/>
            </a:pPr>
            <a:r>
              <a:rPr kumimoji="0" lang="en-US" sz="1600" b="0" i="0" u="none" strike="noStrike" cap="none" spc="0" normalizeH="0" baseline="0" noProof="0" dirty="0">
                <a:ln>
                  <a:noFill/>
                </a:ln>
                <a:solidFill>
                  <a:schemeClr val="tx1">
                    <a:lumMod val="75000"/>
                    <a:lumOff val="25000"/>
                  </a:schemeClr>
                </a:solidFill>
                <a:effectLst/>
                <a:uLnTx/>
                <a:uFillTx/>
                <a:latin typeface="Calibri" panose="020F0502020204030204" pitchFamily="34" charset="0"/>
                <a:cs typeface="Calibri" panose="020F0502020204030204" pitchFamily="34" charset="0"/>
              </a:rPr>
              <a:t>41 males</a:t>
            </a:r>
          </a:p>
          <a:p>
            <a:pPr marL="285750" marR="0" lvl="0" indent="-285750" fontAlgn="auto">
              <a:lnSpc>
                <a:spcPct val="90000"/>
              </a:lnSpc>
              <a:spcBef>
                <a:spcPts val="1000"/>
              </a:spcBef>
              <a:buClr>
                <a:schemeClr val="accent1"/>
              </a:buClr>
              <a:buSzPct val="80000"/>
              <a:buFont typeface="Wingdings 3" charset="2"/>
              <a:buChar char=""/>
              <a:tabLst/>
              <a:defRPr/>
            </a:pPr>
            <a:r>
              <a:rPr kumimoji="0" lang="en-US" sz="1600" b="0" i="0" u="none" strike="noStrike" cap="none" spc="0" normalizeH="0" baseline="0" noProof="0" dirty="0">
                <a:ln>
                  <a:noFill/>
                </a:ln>
                <a:solidFill>
                  <a:schemeClr val="tx1">
                    <a:lumMod val="75000"/>
                    <a:lumOff val="25000"/>
                  </a:schemeClr>
                </a:solidFill>
                <a:effectLst/>
                <a:uLnTx/>
                <a:uFillTx/>
                <a:latin typeface="Calibri" panose="020F0502020204030204" pitchFamily="34" charset="0"/>
                <a:cs typeface="Calibri" panose="020F0502020204030204" pitchFamily="34" charset="0"/>
              </a:rPr>
              <a:t>How many females survived? </a:t>
            </a:r>
          </a:p>
          <a:p>
            <a:pPr marL="742950" marR="0" lvl="1" indent="-285750" fontAlgn="auto">
              <a:lnSpc>
                <a:spcPct val="90000"/>
              </a:lnSpc>
              <a:spcBef>
                <a:spcPts val="1000"/>
              </a:spcBef>
              <a:buClr>
                <a:schemeClr val="accent1"/>
              </a:buClr>
              <a:buSzPct val="80000"/>
              <a:buFont typeface="Wingdings 3" charset="2"/>
              <a:buChar char=""/>
              <a:tabLst/>
              <a:defRPr/>
            </a:pPr>
            <a:r>
              <a:rPr kumimoji="0" lang="en-US" sz="1600" b="0" i="0" u="none" strike="noStrike" cap="none" spc="0" normalizeH="0" baseline="0" noProof="0" dirty="0">
                <a:ln>
                  <a:noFill/>
                </a:ln>
                <a:solidFill>
                  <a:schemeClr val="tx1">
                    <a:lumMod val="75000"/>
                    <a:lumOff val="25000"/>
                  </a:schemeClr>
                </a:solidFill>
                <a:effectLst/>
                <a:uLnTx/>
                <a:uFillTx/>
                <a:latin typeface="Calibri" panose="020F0502020204030204" pitchFamily="34" charset="0"/>
                <a:cs typeface="Calibri" panose="020F0502020204030204" pitchFamily="34" charset="0"/>
              </a:rPr>
              <a:t>82 females</a:t>
            </a:r>
          </a:p>
          <a:p>
            <a:pPr marL="285750" marR="0" lvl="0" indent="-285750" fontAlgn="auto">
              <a:lnSpc>
                <a:spcPct val="90000"/>
              </a:lnSpc>
              <a:spcBef>
                <a:spcPts val="1000"/>
              </a:spcBef>
              <a:buClr>
                <a:schemeClr val="accent1"/>
              </a:buClr>
              <a:buSzPct val="80000"/>
              <a:buFont typeface="Wingdings 3" charset="2"/>
              <a:buChar char=""/>
              <a:tabLst/>
              <a:defRPr/>
            </a:pPr>
            <a:r>
              <a:rPr kumimoji="0" lang="en-US" sz="1600" b="0" i="0" u="none" strike="noStrike" cap="none" spc="0" normalizeH="0" baseline="0" noProof="0" dirty="0">
                <a:ln>
                  <a:noFill/>
                </a:ln>
                <a:solidFill>
                  <a:schemeClr val="tx1">
                    <a:lumMod val="75000"/>
                    <a:lumOff val="25000"/>
                  </a:schemeClr>
                </a:solidFill>
                <a:effectLst/>
                <a:uLnTx/>
                <a:uFillTx/>
                <a:latin typeface="Calibri" panose="020F0502020204030204" pitchFamily="34" charset="0"/>
                <a:cs typeface="Calibri" panose="020F0502020204030204" pitchFamily="34" charset="0"/>
              </a:rPr>
              <a:t>What are the differences between the classes for the survivors?</a:t>
            </a:r>
          </a:p>
          <a:p>
            <a:pPr marL="742950" marR="0" lvl="1" indent="-285750" fontAlgn="auto">
              <a:lnSpc>
                <a:spcPct val="90000"/>
              </a:lnSpc>
              <a:spcBef>
                <a:spcPts val="1000"/>
              </a:spcBef>
              <a:buClr>
                <a:schemeClr val="accent1"/>
              </a:buClr>
              <a:buSzPct val="80000"/>
              <a:buFont typeface="Wingdings 3" charset="2"/>
              <a:buChar char=""/>
              <a:tabLst/>
              <a:defRPr/>
            </a:pPr>
            <a:r>
              <a:rPr kumimoji="0" lang="en-US" sz="1600" b="0" i="0" u="none" strike="noStrike" cap="none" spc="0" normalizeH="0" baseline="0" noProof="0" dirty="0">
                <a:ln>
                  <a:noFill/>
                </a:ln>
                <a:solidFill>
                  <a:schemeClr val="tx1">
                    <a:lumMod val="75000"/>
                    <a:lumOff val="25000"/>
                  </a:schemeClr>
                </a:solidFill>
                <a:effectLst/>
                <a:uLnTx/>
                <a:uFillTx/>
                <a:latin typeface="Calibri" panose="020F0502020204030204" pitchFamily="34" charset="0"/>
                <a:cs typeface="Calibri" panose="020F0502020204030204" pitchFamily="34" charset="0"/>
              </a:rPr>
              <a:t>First Class: 106 individuals</a:t>
            </a:r>
          </a:p>
          <a:p>
            <a:pPr marL="742950" marR="0" lvl="1" indent="-285750" fontAlgn="auto">
              <a:lnSpc>
                <a:spcPct val="90000"/>
              </a:lnSpc>
              <a:spcBef>
                <a:spcPts val="1000"/>
              </a:spcBef>
              <a:buClr>
                <a:schemeClr val="accent1"/>
              </a:buClr>
              <a:buSzPct val="80000"/>
              <a:buFont typeface="Wingdings 3" charset="2"/>
              <a:buChar char=""/>
              <a:tabLst/>
              <a:defRPr/>
            </a:pPr>
            <a:r>
              <a:rPr kumimoji="0" lang="en-US" sz="1600" b="0" i="0" u="none" strike="noStrike" cap="none" spc="0" normalizeH="0" baseline="0" noProof="0" dirty="0">
                <a:ln>
                  <a:noFill/>
                </a:ln>
                <a:solidFill>
                  <a:schemeClr val="tx1">
                    <a:lumMod val="75000"/>
                    <a:lumOff val="25000"/>
                  </a:schemeClr>
                </a:solidFill>
                <a:effectLst/>
                <a:uLnTx/>
                <a:uFillTx/>
                <a:latin typeface="Calibri" panose="020F0502020204030204" pitchFamily="34" charset="0"/>
                <a:cs typeface="Calibri" panose="020F0502020204030204" pitchFamily="34" charset="0"/>
              </a:rPr>
              <a:t>Second Class: 31 individuals</a:t>
            </a:r>
          </a:p>
          <a:p>
            <a:pPr marL="742950" marR="0" lvl="1" indent="-285750" fontAlgn="auto">
              <a:lnSpc>
                <a:spcPct val="90000"/>
              </a:lnSpc>
              <a:spcBef>
                <a:spcPts val="1000"/>
              </a:spcBef>
              <a:buClr>
                <a:schemeClr val="accent1"/>
              </a:buClr>
              <a:buSzPct val="80000"/>
              <a:buFont typeface="Wingdings 3" charset="2"/>
              <a:buChar char=""/>
              <a:tabLst/>
              <a:defRPr/>
            </a:pPr>
            <a:r>
              <a:rPr kumimoji="0" lang="en-US" sz="1600" b="0" i="0" u="none" strike="noStrike" cap="none" spc="0" normalizeH="0" baseline="0" noProof="0" dirty="0">
                <a:ln>
                  <a:noFill/>
                </a:ln>
                <a:solidFill>
                  <a:schemeClr val="tx1">
                    <a:lumMod val="75000"/>
                    <a:lumOff val="25000"/>
                  </a:schemeClr>
                </a:solidFill>
                <a:effectLst/>
                <a:uLnTx/>
                <a:uFillTx/>
                <a:latin typeface="Calibri" panose="020F0502020204030204" pitchFamily="34" charset="0"/>
                <a:cs typeface="Calibri" panose="020F0502020204030204" pitchFamily="34" charset="0"/>
              </a:rPr>
              <a:t>Third Class: 5 individuals</a:t>
            </a:r>
          </a:p>
          <a:p>
            <a:pPr marL="285750" marR="0" lvl="0" indent="-285750" fontAlgn="auto">
              <a:lnSpc>
                <a:spcPct val="90000"/>
              </a:lnSpc>
              <a:spcBef>
                <a:spcPts val="1000"/>
              </a:spcBef>
              <a:buClr>
                <a:schemeClr val="accent1"/>
              </a:buClr>
              <a:buSzPct val="80000"/>
              <a:buFont typeface="Wingdings 3" charset="2"/>
              <a:buChar char=""/>
              <a:tabLst/>
              <a:defRPr/>
            </a:pPr>
            <a:r>
              <a:rPr kumimoji="0" lang="en-US" sz="1600" b="0" i="0" u="none" strike="noStrike" cap="none" spc="0" normalizeH="0" baseline="0" noProof="0" dirty="0">
                <a:ln>
                  <a:noFill/>
                </a:ln>
                <a:solidFill>
                  <a:schemeClr val="tx1">
                    <a:lumMod val="75000"/>
                    <a:lumOff val="25000"/>
                  </a:schemeClr>
                </a:solidFill>
                <a:effectLst/>
                <a:uLnTx/>
                <a:uFillTx/>
                <a:latin typeface="Calibri" panose="020F0502020204030204" pitchFamily="34" charset="0"/>
                <a:cs typeface="Calibri" panose="020F0502020204030204" pitchFamily="34" charset="0"/>
              </a:rPr>
              <a:t>What deck had the most/decrease of survivors?</a:t>
            </a:r>
          </a:p>
          <a:p>
            <a:pPr marL="742950" marR="0" lvl="1" indent="-285750" fontAlgn="auto">
              <a:lnSpc>
                <a:spcPct val="90000"/>
              </a:lnSpc>
              <a:spcBef>
                <a:spcPts val="1000"/>
              </a:spcBef>
              <a:buClr>
                <a:schemeClr val="accent1"/>
              </a:buClr>
              <a:buSzPct val="80000"/>
              <a:buFont typeface="Wingdings 3" charset="2"/>
              <a:buChar char=""/>
              <a:tabLst/>
              <a:defRPr/>
            </a:pPr>
            <a:r>
              <a:rPr kumimoji="0" lang="en-US" sz="1600" b="0" i="0" u="none" strike="noStrike" cap="none" spc="0" normalizeH="0" baseline="0" noProof="0" dirty="0">
                <a:ln>
                  <a:noFill/>
                </a:ln>
                <a:solidFill>
                  <a:schemeClr val="tx1">
                    <a:lumMod val="75000"/>
                    <a:lumOff val="25000"/>
                  </a:schemeClr>
                </a:solidFill>
                <a:effectLst/>
                <a:uLnTx/>
                <a:uFillTx/>
                <a:latin typeface="Calibri" panose="020F0502020204030204" pitchFamily="34" charset="0"/>
                <a:cs typeface="Calibri" panose="020F0502020204030204" pitchFamily="34" charset="0"/>
              </a:rPr>
              <a:t>Deck B</a:t>
            </a:r>
          </a:p>
        </p:txBody>
      </p:sp>
      <p:pic>
        <p:nvPicPr>
          <p:cNvPr id="7" name="Picture 6" descr="Chart, bar chart&#10;&#10;Description automatically generated">
            <a:extLst>
              <a:ext uri="{FF2B5EF4-FFF2-40B4-BE49-F238E27FC236}">
                <a16:creationId xmlns:a16="http://schemas.microsoft.com/office/drawing/2014/main" id="{9CD2010C-7E69-406D-B081-56F80543B692}"/>
              </a:ext>
            </a:extLst>
          </p:cNvPr>
          <p:cNvPicPr>
            <a:picLocks noChangeAspect="1"/>
          </p:cNvPicPr>
          <p:nvPr/>
        </p:nvPicPr>
        <p:blipFill rotWithShape="1">
          <a:blip r:embed="rId2">
            <a:extLst>
              <a:ext uri="{28A0092B-C50C-407E-A947-70E740481C1C}">
                <a14:useLocalDpi xmlns:a14="http://schemas.microsoft.com/office/drawing/2010/main" val="0"/>
              </a:ext>
            </a:extLst>
          </a:blip>
          <a:srcRect t="26" r="-13255" b="-5"/>
          <a:stretch/>
        </p:blipFill>
        <p:spPr>
          <a:xfrm>
            <a:off x="726845" y="494595"/>
            <a:ext cx="5367564" cy="5849837"/>
          </a:xfrm>
          <a:prstGeom prst="rect">
            <a:avLst/>
          </a:prstGeom>
        </p:spPr>
      </p:pic>
    </p:spTree>
    <p:extLst>
      <p:ext uri="{BB962C8B-B14F-4D97-AF65-F5344CB8AC3E}">
        <p14:creationId xmlns:p14="http://schemas.microsoft.com/office/powerpoint/2010/main" val="30895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Group 9">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3">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Isosceles Triangle 25">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08062A81-9168-4942-BC79-5BA43888A652}"/>
              </a:ext>
            </a:extLst>
          </p:cNvPr>
          <p:cNvSpPr>
            <a:spLocks noGrp="1"/>
          </p:cNvSpPr>
          <p:nvPr>
            <p:ph type="title"/>
          </p:nvPr>
        </p:nvSpPr>
        <p:spPr>
          <a:xfrm>
            <a:off x="263571" y="727802"/>
            <a:ext cx="4959762" cy="1375608"/>
          </a:xfrm>
        </p:spPr>
        <p:txBody>
          <a:bodyPr vert="horz" lIns="91440" tIns="45720" rIns="91440" bIns="45720" rtlCol="0" anchor="ctr">
            <a:normAutofit/>
          </a:bodyPr>
          <a:lstStyle/>
          <a:p>
            <a:r>
              <a:rPr lang="en-US" sz="4400" b="1" dirty="0">
                <a:solidFill>
                  <a:schemeClr val="bg1"/>
                </a:solidFill>
                <a:latin typeface="Calibri" panose="020F0502020204030204" pitchFamily="34" charset="0"/>
                <a:cs typeface="Calibri" panose="020F0502020204030204" pitchFamily="34" charset="0"/>
              </a:rPr>
              <a:t>Comparison of Fares</a:t>
            </a:r>
          </a:p>
        </p:txBody>
      </p:sp>
      <p:sp>
        <p:nvSpPr>
          <p:cNvPr id="5" name="TextBox 4">
            <a:extLst>
              <a:ext uri="{FF2B5EF4-FFF2-40B4-BE49-F238E27FC236}">
                <a16:creationId xmlns:a16="http://schemas.microsoft.com/office/drawing/2014/main" id="{1BF65FCF-1282-4DA1-8E86-8EDF67C28A4B}"/>
              </a:ext>
            </a:extLst>
          </p:cNvPr>
          <p:cNvSpPr txBox="1"/>
          <p:nvPr/>
        </p:nvSpPr>
        <p:spPr>
          <a:xfrm>
            <a:off x="673754" y="1986228"/>
            <a:ext cx="4139396" cy="4053943"/>
          </a:xfrm>
          <a:prstGeom prst="rect">
            <a:avLst/>
          </a:prstGeom>
        </p:spPr>
        <p:txBody>
          <a:bodyPr vert="horz" lIns="91440" tIns="45720" rIns="91440" bIns="45720" rtlCol="0">
            <a:normAutofit fontScale="92500" lnSpcReduction="10000"/>
          </a:bodyPr>
          <a:lstStyle/>
          <a:p>
            <a:pPr marL="285750" marR="0" lvl="0" indent="-285750" fontAlgn="auto">
              <a:lnSpc>
                <a:spcPct val="90000"/>
              </a:lnSpc>
              <a:spcBef>
                <a:spcPts val="1000"/>
              </a:spcBef>
              <a:buClr>
                <a:schemeClr val="accent1"/>
              </a:buClr>
              <a:buSzPct val="80000"/>
              <a:buFont typeface="Wingdings 3" charset="2"/>
              <a:buChar char=""/>
              <a:tabLst/>
              <a:defRPr/>
            </a:pPr>
            <a:r>
              <a:rPr kumimoji="0" lang="en-US" b="0" i="0" u="none" strike="noStrike"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How many fares are from Cherbourg?</a:t>
            </a:r>
          </a:p>
          <a:p>
            <a:pPr marL="742950" marR="0" lvl="1" indent="-285750" fontAlgn="auto">
              <a:lnSpc>
                <a:spcPct val="90000"/>
              </a:lnSpc>
              <a:spcBef>
                <a:spcPts val="1000"/>
              </a:spcBef>
              <a:buClr>
                <a:schemeClr val="accent1"/>
              </a:buClr>
              <a:buSzPct val="80000"/>
              <a:buFont typeface="Wingdings 3" charset="2"/>
              <a:buChar char=""/>
              <a:tabLst/>
              <a:defRPr/>
            </a:pPr>
            <a:r>
              <a:rPr kumimoji="0" lang="en-US" b="0" i="0" u="none" strike="noStrike"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First Class: 6,694 individuals</a:t>
            </a:r>
          </a:p>
          <a:p>
            <a:pPr marL="742950" marR="0" lvl="1" indent="-285750" fontAlgn="auto">
              <a:lnSpc>
                <a:spcPct val="90000"/>
              </a:lnSpc>
              <a:spcBef>
                <a:spcPts val="1000"/>
              </a:spcBef>
              <a:buClr>
                <a:schemeClr val="accent1"/>
              </a:buClr>
              <a:buSzPct val="80000"/>
              <a:buFont typeface="Wingdings 3" charset="2"/>
              <a:buChar char=""/>
              <a:tabLst/>
              <a:defRPr/>
            </a:pPr>
            <a:r>
              <a:rPr kumimoji="0" lang="en-US" b="0" i="0" u="none" strike="noStrike"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Second Class: 27 individuals</a:t>
            </a:r>
          </a:p>
          <a:p>
            <a:pPr marL="742950" marR="0" lvl="1" indent="-285750" fontAlgn="auto">
              <a:lnSpc>
                <a:spcPct val="90000"/>
              </a:lnSpc>
              <a:spcBef>
                <a:spcPts val="1000"/>
              </a:spcBef>
              <a:buClr>
                <a:schemeClr val="accent1"/>
              </a:buClr>
              <a:buSzPct val="80000"/>
              <a:buFont typeface="Wingdings 3" charset="2"/>
              <a:buChar char=""/>
              <a:tabLst/>
              <a:defRPr/>
            </a:pPr>
            <a:r>
              <a:rPr kumimoji="0" lang="en-US" b="0" i="0" u="none" strike="noStrike"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Third Class: 0 individuals</a:t>
            </a:r>
          </a:p>
          <a:p>
            <a:pPr marL="285750" marR="0" lvl="0" indent="-285750" fontAlgn="auto">
              <a:lnSpc>
                <a:spcPct val="90000"/>
              </a:lnSpc>
              <a:spcBef>
                <a:spcPts val="1000"/>
              </a:spcBef>
              <a:buClr>
                <a:schemeClr val="accent1"/>
              </a:buClr>
              <a:buSzPct val="80000"/>
              <a:buFont typeface="Wingdings 3" charset="2"/>
              <a:buChar char=""/>
              <a:tabLst/>
              <a:defRPr/>
            </a:pPr>
            <a:r>
              <a:rPr kumimoji="0" lang="en-US" b="0" i="0" u="none" strike="noStrike"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How many fares are from Queenstown?</a:t>
            </a:r>
          </a:p>
          <a:p>
            <a:pPr marL="742950" marR="0" lvl="1" indent="-285750" fontAlgn="auto">
              <a:lnSpc>
                <a:spcPct val="90000"/>
              </a:lnSpc>
              <a:spcBef>
                <a:spcPts val="1000"/>
              </a:spcBef>
              <a:buClr>
                <a:schemeClr val="accent1"/>
              </a:buClr>
              <a:buSzPct val="80000"/>
              <a:buFont typeface="Wingdings 3" charset="2"/>
              <a:buChar char=""/>
              <a:tabLst/>
              <a:defRPr/>
            </a:pPr>
            <a:r>
              <a:rPr kumimoji="0" lang="en-US" b="0" i="0" u="none" strike="noStrike"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First Class: 180 individuals </a:t>
            </a:r>
          </a:p>
          <a:p>
            <a:pPr marL="742950" marR="0" lvl="1" indent="-285750" fontAlgn="auto">
              <a:lnSpc>
                <a:spcPct val="90000"/>
              </a:lnSpc>
              <a:spcBef>
                <a:spcPts val="1000"/>
              </a:spcBef>
              <a:buClr>
                <a:schemeClr val="accent1"/>
              </a:buClr>
              <a:buSzPct val="80000"/>
              <a:buFont typeface="Wingdings 3" charset="2"/>
              <a:buChar char=""/>
              <a:tabLst/>
              <a:defRPr/>
            </a:pPr>
            <a:r>
              <a:rPr kumimoji="0" lang="en-US" b="0" i="0" u="none" strike="noStrike"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Second Class: 0 individuals</a:t>
            </a:r>
          </a:p>
          <a:p>
            <a:pPr marL="742950" marR="0" lvl="1" indent="-285750" fontAlgn="auto">
              <a:lnSpc>
                <a:spcPct val="90000"/>
              </a:lnSpc>
              <a:spcBef>
                <a:spcPts val="1000"/>
              </a:spcBef>
              <a:buClr>
                <a:schemeClr val="accent1"/>
              </a:buClr>
              <a:buSzPct val="80000"/>
              <a:buFont typeface="Wingdings 3" charset="2"/>
              <a:buChar char=""/>
              <a:tabLst/>
              <a:defRPr/>
            </a:pPr>
            <a:r>
              <a:rPr kumimoji="0" lang="en-US" b="0" i="0" u="none" strike="noStrike"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Third Class: 0 individuals</a:t>
            </a:r>
          </a:p>
          <a:p>
            <a:pPr marL="285750" marR="0" lvl="0" indent="-285750" fontAlgn="auto">
              <a:lnSpc>
                <a:spcPct val="90000"/>
              </a:lnSpc>
              <a:spcBef>
                <a:spcPts val="1000"/>
              </a:spcBef>
              <a:buClr>
                <a:schemeClr val="accent1"/>
              </a:buClr>
              <a:buSzPct val="80000"/>
              <a:buFont typeface="Wingdings 3" charset="2"/>
              <a:buChar char=""/>
              <a:tabLst/>
              <a:defRPr/>
            </a:pPr>
            <a:r>
              <a:rPr kumimoji="0" lang="en-US" b="0" i="0" u="none" strike="noStrike"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How many fares are from Southampton?</a:t>
            </a:r>
          </a:p>
          <a:p>
            <a:pPr marL="742950" marR="0" lvl="1" indent="-285750" fontAlgn="auto">
              <a:lnSpc>
                <a:spcPct val="90000"/>
              </a:lnSpc>
              <a:spcBef>
                <a:spcPts val="1000"/>
              </a:spcBef>
              <a:buClr>
                <a:schemeClr val="accent1"/>
              </a:buClr>
              <a:buSzPct val="80000"/>
              <a:buFont typeface="Wingdings 3" charset="2"/>
              <a:buChar char=""/>
              <a:tabLst/>
              <a:defRPr/>
            </a:pPr>
            <a:r>
              <a:rPr kumimoji="0" lang="en-US" b="0" i="0" u="none" strike="noStrike"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First Class: 7,113 individuals</a:t>
            </a:r>
          </a:p>
          <a:p>
            <a:pPr marL="742950" marR="0" lvl="1" indent="-285750" fontAlgn="auto">
              <a:lnSpc>
                <a:spcPct val="90000"/>
              </a:lnSpc>
              <a:spcBef>
                <a:spcPts val="1000"/>
              </a:spcBef>
              <a:buClr>
                <a:schemeClr val="accent1"/>
              </a:buClr>
              <a:buSzPct val="80000"/>
              <a:buFont typeface="Wingdings 3" charset="2"/>
              <a:buChar char=""/>
              <a:tabLst/>
              <a:defRPr/>
            </a:pPr>
            <a:r>
              <a:rPr kumimoji="0" lang="en-US" b="0" i="0" u="none" strike="noStrike"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Second Class: 252 individuals</a:t>
            </a:r>
          </a:p>
          <a:p>
            <a:pPr marL="742950" marR="0" lvl="1" indent="-285750" fontAlgn="auto">
              <a:lnSpc>
                <a:spcPct val="90000"/>
              </a:lnSpc>
              <a:spcBef>
                <a:spcPts val="1000"/>
              </a:spcBef>
              <a:buClr>
                <a:schemeClr val="accent1"/>
              </a:buClr>
              <a:buSzPct val="80000"/>
              <a:buFont typeface="Wingdings 3" charset="2"/>
              <a:buChar char=""/>
              <a:tabLst/>
              <a:defRPr/>
            </a:pPr>
            <a:r>
              <a:rPr kumimoji="0" lang="en-US" b="0" i="0" u="none" strike="noStrike"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Third Class: 110 individuals</a:t>
            </a:r>
          </a:p>
        </p:txBody>
      </p:sp>
      <p:pic>
        <p:nvPicPr>
          <p:cNvPr id="4" name="Picture 3" descr="Chart, bar chart&#10;&#10;Description automatically generated">
            <a:extLst>
              <a:ext uri="{FF2B5EF4-FFF2-40B4-BE49-F238E27FC236}">
                <a16:creationId xmlns:a16="http://schemas.microsoft.com/office/drawing/2014/main" id="{8FB27B01-26E7-4C30-96FC-F02748B7F7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1864" y="0"/>
            <a:ext cx="5305484" cy="6866468"/>
          </a:xfrm>
          <a:prstGeom prst="rect">
            <a:avLst/>
          </a:prstGeom>
        </p:spPr>
      </p:pic>
      <p:sp>
        <p:nvSpPr>
          <p:cNvPr id="28" name="Isosceles Triangle 27">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1401569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7A533011-3316-4DFD-B545-CAAF85A5DD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8" name="Straight Connector 17">
              <a:extLst>
                <a:ext uri="{FF2B5EF4-FFF2-40B4-BE49-F238E27FC236}">
                  <a16:creationId xmlns:a16="http://schemas.microsoft.com/office/drawing/2014/main" id="{76F765C2-CFA0-43E2-B4AA-9B1A7E50FC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697EBBA5-9C98-41C0-8D3E-B8BF8BD8EF4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0" name="Rectangle 23">
              <a:extLst>
                <a:ext uri="{FF2B5EF4-FFF2-40B4-BE49-F238E27FC236}">
                  <a16:creationId xmlns:a16="http://schemas.microsoft.com/office/drawing/2014/main" id="{8C771D4E-1F4E-45D3-BA61-0D47390C2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5">
              <a:extLst>
                <a:ext uri="{FF2B5EF4-FFF2-40B4-BE49-F238E27FC236}">
                  <a16:creationId xmlns:a16="http://schemas.microsoft.com/office/drawing/2014/main" id="{4E870B5F-9A8A-41E5-B3BA-69025EC205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BE85410D-4D65-4C22-8938-1DFF919FB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7">
              <a:extLst>
                <a:ext uri="{FF2B5EF4-FFF2-40B4-BE49-F238E27FC236}">
                  <a16:creationId xmlns:a16="http://schemas.microsoft.com/office/drawing/2014/main" id="{9EED07E7-1F26-484A-9FA1-E822B46AE2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8">
              <a:extLst>
                <a:ext uri="{FF2B5EF4-FFF2-40B4-BE49-F238E27FC236}">
                  <a16:creationId xmlns:a16="http://schemas.microsoft.com/office/drawing/2014/main" id="{0570AEF5-6B4E-4F8D-BF1F-BC5C654521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9">
              <a:extLst>
                <a:ext uri="{FF2B5EF4-FFF2-40B4-BE49-F238E27FC236}">
                  <a16:creationId xmlns:a16="http://schemas.microsoft.com/office/drawing/2014/main" id="{E5C1811B-FFBE-435C-820F-DADEC25D46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197FDC73-3DBB-44D0-8EE8-41F35CABBD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id="{BB5DE8BB-A829-45DC-AA9E-1138CFB10E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1" name="Rectangle 28">
            <a:extLst>
              <a:ext uri="{FF2B5EF4-FFF2-40B4-BE49-F238E27FC236}">
                <a16:creationId xmlns:a16="http://schemas.microsoft.com/office/drawing/2014/main" id="{BD11ECC6-8551-4768-8DFD-CD41AF420A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1"/>
            <a:ext cx="12192000" cy="2285999"/>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43" name="Group 30">
            <a:extLst>
              <a:ext uri="{FF2B5EF4-FFF2-40B4-BE49-F238E27FC236}">
                <a16:creationId xmlns:a16="http://schemas.microsoft.com/office/drawing/2014/main" id="{93657592-CA60-4F45-B1A0-88AA772420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25267" y="-8467"/>
            <a:ext cx="4766733" cy="6866467"/>
            <a:chOff x="7425267" y="-8467"/>
            <a:chExt cx="4766733" cy="6866467"/>
          </a:xfrm>
        </p:grpSpPr>
        <p:cxnSp>
          <p:nvCxnSpPr>
            <p:cNvPr id="32" name="Straight Connector 31">
              <a:extLst>
                <a:ext uri="{FF2B5EF4-FFF2-40B4-BE49-F238E27FC236}">
                  <a16:creationId xmlns:a16="http://schemas.microsoft.com/office/drawing/2014/main" id="{6F47E2B4-7DA9-4312-A1F0-C48388B236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96547" y="4572001"/>
              <a:ext cx="393665" cy="2285999"/>
            </a:xfrm>
            <a:prstGeom prst="line">
              <a:avLst/>
            </a:prstGeom>
            <a:ln w="9525">
              <a:solidFill>
                <a:srgbClr val="BFBFBF">
                  <a:alpha val="70000"/>
                </a:srgbClr>
              </a:solidFill>
            </a:ln>
          </p:spPr>
          <p:style>
            <a:lnRef idx="2">
              <a:schemeClr val="accent1"/>
            </a:lnRef>
            <a:fillRef idx="0">
              <a:schemeClr val="accent1"/>
            </a:fillRef>
            <a:effectRef idx="1">
              <a:schemeClr val="accent1"/>
            </a:effectRef>
            <a:fontRef idx="minor">
              <a:schemeClr val="tx1"/>
            </a:fontRef>
          </p:style>
        </p:cxnSp>
        <p:cxnSp>
          <p:nvCxnSpPr>
            <p:cNvPr id="44" name="Straight Connector 32">
              <a:extLst>
                <a:ext uri="{FF2B5EF4-FFF2-40B4-BE49-F238E27FC236}">
                  <a16:creationId xmlns:a16="http://schemas.microsoft.com/office/drawing/2014/main" id="{35B274F7-039F-4BFC-AA98-B51B1D6C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7425267" y="4572001"/>
              <a:ext cx="3383073" cy="2285999"/>
            </a:xfrm>
            <a:prstGeom prst="line">
              <a:avLst/>
            </a:prstGeom>
            <a:ln w="9525">
              <a:solidFill>
                <a:srgbClr val="BFBFBF">
                  <a:alpha val="69804"/>
                </a:srgbClr>
              </a:solidFill>
            </a:ln>
          </p:spPr>
          <p:style>
            <a:lnRef idx="2">
              <a:schemeClr val="accent1"/>
            </a:lnRef>
            <a:fillRef idx="0">
              <a:schemeClr val="accent1"/>
            </a:fillRef>
            <a:effectRef idx="1">
              <a:schemeClr val="accent1"/>
            </a:effectRef>
            <a:fontRef idx="minor">
              <a:schemeClr val="tx1"/>
            </a:fontRef>
          </p:style>
        </p:cxnSp>
        <p:sp>
          <p:nvSpPr>
            <p:cNvPr id="45" name="Rectangle 23">
              <a:extLst>
                <a:ext uri="{FF2B5EF4-FFF2-40B4-BE49-F238E27FC236}">
                  <a16:creationId xmlns:a16="http://schemas.microsoft.com/office/drawing/2014/main" id="{11A31103-C703-46C9-9D26-497A1ACD5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5">
              <a:extLst>
                <a:ext uri="{FF2B5EF4-FFF2-40B4-BE49-F238E27FC236}">
                  <a16:creationId xmlns:a16="http://schemas.microsoft.com/office/drawing/2014/main" id="{382F955F-FC22-44B8-BDCF-B77580323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1F567692-F087-479A-8931-BD2869C3E4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7">
              <a:extLst>
                <a:ext uri="{FF2B5EF4-FFF2-40B4-BE49-F238E27FC236}">
                  <a16:creationId xmlns:a16="http://schemas.microsoft.com/office/drawing/2014/main" id="{49B3E4CD-0738-4B9D-A14F-1E8694DDF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28">
              <a:extLst>
                <a:ext uri="{FF2B5EF4-FFF2-40B4-BE49-F238E27FC236}">
                  <a16:creationId xmlns:a16="http://schemas.microsoft.com/office/drawing/2014/main" id="{4753B851-AD90-4CCD-85D0-65AA6567D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29">
              <a:extLst>
                <a:ext uri="{FF2B5EF4-FFF2-40B4-BE49-F238E27FC236}">
                  <a16:creationId xmlns:a16="http://schemas.microsoft.com/office/drawing/2014/main" id="{EBF14868-A190-4E21-9522-8977C474C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Isosceles Triangle 39">
              <a:extLst>
                <a:ext uri="{FF2B5EF4-FFF2-40B4-BE49-F238E27FC236}">
                  <a16:creationId xmlns:a16="http://schemas.microsoft.com/office/drawing/2014/main" id="{BCBB4922-76EE-442B-A649-09873DCE79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2" name="Rectangle 41">
            <a:extLst>
              <a:ext uri="{FF2B5EF4-FFF2-40B4-BE49-F238E27FC236}">
                <a16:creationId xmlns:a16="http://schemas.microsoft.com/office/drawing/2014/main" id="{8E2EB503-A017-4457-A105-53638C97D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hart, bar chart&#10;&#10;Description automatically generated">
            <a:extLst>
              <a:ext uri="{FF2B5EF4-FFF2-40B4-BE49-F238E27FC236}">
                <a16:creationId xmlns:a16="http://schemas.microsoft.com/office/drawing/2014/main" id="{ABB88922-CD58-4021-9DD9-6BFE99D2A6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4446" y="989495"/>
            <a:ext cx="3742915" cy="2782888"/>
          </a:xfrm>
          <a:prstGeom prst="rect">
            <a:avLst/>
          </a:prstGeom>
        </p:spPr>
      </p:pic>
      <p:pic>
        <p:nvPicPr>
          <p:cNvPr id="8" name="Picture 7" descr="Chart, bar chart, histogram&#10;&#10;Description automatically generated">
            <a:extLst>
              <a:ext uri="{FF2B5EF4-FFF2-40B4-BE49-F238E27FC236}">
                <a16:creationId xmlns:a16="http://schemas.microsoft.com/office/drawing/2014/main" id="{8F9919E4-62F7-45F6-9A38-B12646F600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7479" y="703193"/>
            <a:ext cx="4456336" cy="3264522"/>
          </a:xfrm>
          <a:prstGeom prst="rect">
            <a:avLst/>
          </a:prstGeom>
        </p:spPr>
      </p:pic>
      <p:pic>
        <p:nvPicPr>
          <p:cNvPr id="6" name="Picture Placeholder 5">
            <a:extLst>
              <a:ext uri="{FF2B5EF4-FFF2-40B4-BE49-F238E27FC236}">
                <a16:creationId xmlns:a16="http://schemas.microsoft.com/office/drawing/2014/main" id="{F572E1BD-EA80-46CF-96EC-224F4A46E10E}"/>
              </a:ext>
            </a:extLst>
          </p:cNvPr>
          <p:cNvPicPr>
            <a:picLocks noGrp="1" noChangeAspect="1"/>
          </p:cNvPicPr>
          <p:nvPr>
            <p:ph type="pic" idx="1"/>
          </p:nvPr>
        </p:nvPicPr>
        <p:blipFill>
          <a:blip r:embed="rId4">
            <a:extLst>
              <a:ext uri="{28A0092B-C50C-407E-A947-70E740481C1C}">
                <a14:useLocalDpi xmlns:a14="http://schemas.microsoft.com/office/drawing/2010/main" val="0"/>
              </a:ext>
            </a:extLst>
          </a:blip>
          <a:srcRect l="1407" r="1407"/>
          <a:stretch/>
        </p:blipFill>
        <p:spPr>
          <a:xfrm>
            <a:off x="14639" y="792646"/>
            <a:ext cx="4490436" cy="3176586"/>
          </a:xfrm>
          <a:prstGeom prst="rect">
            <a:avLst/>
          </a:prstGeom>
        </p:spPr>
      </p:pic>
      <p:sp>
        <p:nvSpPr>
          <p:cNvPr id="12" name="TextBox 11">
            <a:extLst>
              <a:ext uri="{FF2B5EF4-FFF2-40B4-BE49-F238E27FC236}">
                <a16:creationId xmlns:a16="http://schemas.microsoft.com/office/drawing/2014/main" id="{A787D5F6-341A-4402-8E6D-43648971B7C1}"/>
              </a:ext>
            </a:extLst>
          </p:cNvPr>
          <p:cNvSpPr txBox="1"/>
          <p:nvPr/>
        </p:nvSpPr>
        <p:spPr>
          <a:xfrm>
            <a:off x="4721203" y="4891030"/>
            <a:ext cx="5099807" cy="1890523"/>
          </a:xfrm>
          <a:prstGeom prst="rect">
            <a:avLst/>
          </a:prstGeom>
        </p:spPr>
        <p:txBody>
          <a:bodyPr vert="horz" lIns="91440" tIns="45720" rIns="91440" bIns="45720" rtlCol="0" anchor="ctr">
            <a:normAutofit fontScale="92500" lnSpcReduction="10000"/>
          </a:bodyPr>
          <a:lstStyle/>
          <a:p>
            <a:pPr marL="0" marR="0" lvl="0" indent="-228600" fontAlgn="auto">
              <a:lnSpc>
                <a:spcPct val="90000"/>
              </a:lnSpc>
              <a:spcBef>
                <a:spcPts val="1000"/>
              </a:spcBef>
              <a:buClr>
                <a:schemeClr val="accent1"/>
              </a:buClr>
              <a:buSzPct val="80000"/>
              <a:buFont typeface="Wingdings 3" charset="2"/>
              <a:buChar char=""/>
              <a:tabLst/>
              <a:defRPr/>
            </a:pPr>
            <a:r>
              <a:rPr kumimoji="0" lang="en-US" sz="1600" b="0" i="0" u="none" strike="noStrike"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THE ANSWER IS YES!</a:t>
            </a:r>
          </a:p>
          <a:p>
            <a:pPr marL="285750" marR="0" lvl="0" indent="-228600" fontAlgn="auto">
              <a:lnSpc>
                <a:spcPct val="90000"/>
              </a:lnSpc>
              <a:spcBef>
                <a:spcPts val="1000"/>
              </a:spcBef>
              <a:buClr>
                <a:schemeClr val="accent1"/>
              </a:buClr>
              <a:buSzPct val="80000"/>
              <a:buFont typeface="Wingdings 3" charset="2"/>
              <a:buChar char=""/>
              <a:tabLst/>
              <a:defRPr/>
            </a:pPr>
            <a:r>
              <a:rPr kumimoji="0" lang="en-US" sz="1600" b="0" i="0" u="none" strike="noStrike"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We found this by first determining the distribution of the fare of the first- and third-class passengers, and then checking proportion of those who survived from each group.</a:t>
            </a:r>
          </a:p>
          <a:p>
            <a:pPr marL="285750" marR="0" lvl="0" indent="-228600" fontAlgn="auto">
              <a:lnSpc>
                <a:spcPct val="90000"/>
              </a:lnSpc>
              <a:spcBef>
                <a:spcPts val="1000"/>
              </a:spcBef>
              <a:buClr>
                <a:schemeClr val="accent1"/>
              </a:buClr>
              <a:buSzPct val="80000"/>
              <a:buFont typeface="Wingdings 3" charset="2"/>
              <a:buChar char=""/>
              <a:tabLst/>
              <a:defRPr/>
            </a:pPr>
            <a:r>
              <a:rPr kumimoji="0" lang="en-US" sz="1600" b="0" i="0" u="none" strike="noStrike"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The first-class tickets range between 12.72$ and 263$ with an average of 84.15$ while the third-class tickets range between 6.88$ and 56.5$ with an average of 13.68$.</a:t>
            </a:r>
          </a:p>
          <a:p>
            <a:pPr marL="285750" marR="0" lvl="0" indent="-228600" fontAlgn="auto">
              <a:lnSpc>
                <a:spcPct val="90000"/>
              </a:lnSpc>
              <a:spcBef>
                <a:spcPts val="1000"/>
              </a:spcBef>
              <a:buClr>
                <a:schemeClr val="accent1"/>
              </a:buClr>
              <a:buSzPct val="80000"/>
              <a:buFont typeface="Wingdings 3" charset="2"/>
              <a:buChar char=""/>
              <a:tabLst/>
              <a:defRPr/>
            </a:pPr>
            <a:endParaRPr kumimoji="0" lang="en-US" sz="1100" b="0" i="0" u="none" strike="noStrike" cap="none" spc="0" normalizeH="0" baseline="0" noProof="0" dirty="0">
              <a:ln>
                <a:noFill/>
              </a:ln>
              <a:solidFill>
                <a:srgbClr val="FFFFFF"/>
              </a:solidFill>
              <a:effectLst/>
              <a:uLnTx/>
              <a:uFillTx/>
            </a:endParaRPr>
          </a:p>
        </p:txBody>
      </p:sp>
      <p:sp>
        <p:nvSpPr>
          <p:cNvPr id="2" name="Title 1">
            <a:extLst>
              <a:ext uri="{FF2B5EF4-FFF2-40B4-BE49-F238E27FC236}">
                <a16:creationId xmlns:a16="http://schemas.microsoft.com/office/drawing/2014/main" id="{781F2051-B2DA-4006-9E50-72C055749BFD}"/>
              </a:ext>
            </a:extLst>
          </p:cNvPr>
          <p:cNvSpPr>
            <a:spLocks noGrp="1"/>
          </p:cNvSpPr>
          <p:nvPr>
            <p:ph type="title"/>
          </p:nvPr>
        </p:nvSpPr>
        <p:spPr>
          <a:xfrm>
            <a:off x="677334" y="4811501"/>
            <a:ext cx="4441743" cy="1563899"/>
          </a:xfrm>
        </p:spPr>
        <p:txBody>
          <a:bodyPr vert="horz" lIns="91440" tIns="45720" rIns="91440" bIns="45720" rtlCol="0" anchor="ctr">
            <a:normAutofit/>
          </a:bodyPr>
          <a:lstStyle/>
          <a:p>
            <a:pPr indent="-228600">
              <a:lnSpc>
                <a:spcPct val="90000"/>
              </a:lnSpc>
              <a:spcAft>
                <a:spcPts val="600"/>
              </a:spcAft>
            </a:pPr>
            <a:r>
              <a:rPr lang="en-US" sz="3300" dirty="0">
                <a:latin typeface="Calibri" panose="020F0502020204030204" pitchFamily="34" charset="0"/>
                <a:cs typeface="Calibri" panose="020F0502020204030204" pitchFamily="34" charset="0"/>
              </a:rPr>
              <a:t>Did the wealthy passengers have a higher survival rate? </a:t>
            </a:r>
          </a:p>
        </p:txBody>
      </p:sp>
    </p:spTree>
    <p:extLst>
      <p:ext uri="{BB962C8B-B14F-4D97-AF65-F5344CB8AC3E}">
        <p14:creationId xmlns:p14="http://schemas.microsoft.com/office/powerpoint/2010/main" val="1030318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Placeholder 11" descr="Chart&#10;&#10;Description automatically generated">
            <a:extLst>
              <a:ext uri="{FF2B5EF4-FFF2-40B4-BE49-F238E27FC236}">
                <a16:creationId xmlns:a16="http://schemas.microsoft.com/office/drawing/2014/main" id="{C0E46606-DA6C-48AC-915B-D25A7B17D5EA}"/>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12985" r="21948" b="-1120"/>
          <a:stretch/>
        </p:blipFill>
        <p:spPr>
          <a:xfrm>
            <a:off x="515068" y="3593632"/>
            <a:ext cx="4359060" cy="3216264"/>
          </a:xfrm>
          <a:prstGeom prst="rect">
            <a:avLst/>
          </a:prstGeom>
        </p:spPr>
      </p:pic>
      <p:pic>
        <p:nvPicPr>
          <p:cNvPr id="16" name="Picture 15" descr="Chart, waterfall chart&#10;&#10;Description automatically generated">
            <a:extLst>
              <a:ext uri="{FF2B5EF4-FFF2-40B4-BE49-F238E27FC236}">
                <a16:creationId xmlns:a16="http://schemas.microsoft.com/office/drawing/2014/main" id="{EB3DB90A-FE0B-46A1-BE7F-873F0D886CFB}"/>
              </a:ext>
            </a:extLst>
          </p:cNvPr>
          <p:cNvPicPr>
            <a:picLocks noChangeAspect="1"/>
          </p:cNvPicPr>
          <p:nvPr/>
        </p:nvPicPr>
        <p:blipFill rotWithShape="1">
          <a:blip r:embed="rId3">
            <a:extLst>
              <a:ext uri="{28A0092B-C50C-407E-A947-70E740481C1C}">
                <a14:useLocalDpi xmlns:a14="http://schemas.microsoft.com/office/drawing/2010/main" val="0"/>
              </a:ext>
            </a:extLst>
          </a:blip>
          <a:srcRect l="1469" t="20574" r="39715"/>
          <a:stretch/>
        </p:blipFill>
        <p:spPr>
          <a:xfrm>
            <a:off x="4619913" y="3560944"/>
            <a:ext cx="4066943" cy="2622437"/>
          </a:xfrm>
          <a:prstGeom prst="rect">
            <a:avLst/>
          </a:prstGeom>
        </p:spPr>
      </p:pic>
      <p:grpSp>
        <p:nvGrpSpPr>
          <p:cNvPr id="25" name="Group 24">
            <a:extLst>
              <a:ext uri="{FF2B5EF4-FFF2-40B4-BE49-F238E27FC236}">
                <a16:creationId xmlns:a16="http://schemas.microsoft.com/office/drawing/2014/main" id="{EBE86EA4-C4F1-4465-B306-7A2BC22859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6" name="Straight Connector 25">
              <a:extLst>
                <a:ext uri="{FF2B5EF4-FFF2-40B4-BE49-F238E27FC236}">
                  <a16:creationId xmlns:a16="http://schemas.microsoft.com/office/drawing/2014/main" id="{A8279268-DB29-43BE-B57C-14977EACFD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C8FA53C0-C1EF-4611-BAB3-65EEB16AA3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8" name="Rectangle 23">
              <a:extLst>
                <a:ext uri="{FF2B5EF4-FFF2-40B4-BE49-F238E27FC236}">
                  <a16:creationId xmlns:a16="http://schemas.microsoft.com/office/drawing/2014/main" id="{81CDACFC-DD8A-4CC0-B7FC-6030FC353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5">
              <a:extLst>
                <a:ext uri="{FF2B5EF4-FFF2-40B4-BE49-F238E27FC236}">
                  <a16:creationId xmlns:a16="http://schemas.microsoft.com/office/drawing/2014/main" id="{0269F267-73D4-4CC3-BEC7-73335654DE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DC48F13D-B2D7-4EB8-9CA7-59243637C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7">
              <a:extLst>
                <a:ext uri="{FF2B5EF4-FFF2-40B4-BE49-F238E27FC236}">
                  <a16:creationId xmlns:a16="http://schemas.microsoft.com/office/drawing/2014/main" id="{A82405B3-5A67-4DA2-8EDA-7AB65A8B4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8">
              <a:extLst>
                <a:ext uri="{FF2B5EF4-FFF2-40B4-BE49-F238E27FC236}">
                  <a16:creationId xmlns:a16="http://schemas.microsoft.com/office/drawing/2014/main" id="{7508BC7B-3BD2-4D96-A46E-82988222A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9">
              <a:extLst>
                <a:ext uri="{FF2B5EF4-FFF2-40B4-BE49-F238E27FC236}">
                  <a16:creationId xmlns:a16="http://schemas.microsoft.com/office/drawing/2014/main" id="{4298D07C-2287-4B93-9041-935144DE1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0F6BC886-C125-4903-8C2A-6FB687400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C9D0B38F-2E02-4E85-99EE-73595E7C89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30B999AB-F118-437F-95E7-07D036A6865F}"/>
              </a:ext>
            </a:extLst>
          </p:cNvPr>
          <p:cNvSpPr>
            <a:spLocks noGrp="1"/>
          </p:cNvSpPr>
          <p:nvPr>
            <p:ph type="title"/>
          </p:nvPr>
        </p:nvSpPr>
        <p:spPr>
          <a:xfrm>
            <a:off x="6399650" y="374047"/>
            <a:ext cx="2968188" cy="3215820"/>
          </a:xfrm>
        </p:spPr>
        <p:txBody>
          <a:bodyPr vert="horz" lIns="91440" tIns="45720" rIns="91440" bIns="45720" rtlCol="0" anchor="b">
            <a:normAutofit/>
          </a:bodyPr>
          <a:lstStyle/>
          <a:p>
            <a:pPr algn="r">
              <a:lnSpc>
                <a:spcPct val="90000"/>
              </a:lnSpc>
            </a:pPr>
            <a:br>
              <a:rPr lang="en-US" sz="1800" dirty="0"/>
            </a:br>
            <a:r>
              <a:rPr lang="en-US" sz="1800" dirty="0">
                <a:solidFill>
                  <a:schemeClr val="tx1">
                    <a:lumMod val="50000"/>
                    <a:lumOff val="50000"/>
                  </a:schemeClr>
                </a:solidFill>
              </a:rPr>
              <a:t>Is there a connection between Age, Gender, and Pclass to survival rates? </a:t>
            </a:r>
            <a:r>
              <a:rPr lang="en-US" sz="1800" b="1" dirty="0">
                <a:solidFill>
                  <a:schemeClr val="tx1">
                    <a:lumMod val="50000"/>
                    <a:lumOff val="50000"/>
                  </a:schemeClr>
                </a:solidFill>
              </a:rPr>
              <a:t>The answer is YES! </a:t>
            </a:r>
            <a:r>
              <a:rPr lang="en-US" sz="1800" dirty="0">
                <a:solidFill>
                  <a:schemeClr val="tx1">
                    <a:lumMod val="50000"/>
                    <a:lumOff val="50000"/>
                  </a:schemeClr>
                </a:solidFill>
              </a:rPr>
              <a:t>According the Matrix, there is a high correlation with Gender, and Pclass. Low correlation with family (Parch/SibSp) and Embarked (location).  </a:t>
            </a:r>
            <a:br>
              <a:rPr lang="en-US" sz="1800" dirty="0"/>
            </a:br>
            <a:endParaRPr lang="en-US" sz="1800" dirty="0"/>
          </a:p>
        </p:txBody>
      </p:sp>
      <p:pic>
        <p:nvPicPr>
          <p:cNvPr id="20" name="Picture 19">
            <a:extLst>
              <a:ext uri="{FF2B5EF4-FFF2-40B4-BE49-F238E27FC236}">
                <a16:creationId xmlns:a16="http://schemas.microsoft.com/office/drawing/2014/main" id="{EA047B9F-426B-48E2-B045-2140742A9C71}"/>
              </a:ext>
            </a:extLst>
          </p:cNvPr>
          <p:cNvPicPr>
            <a:picLocks noChangeAspect="1"/>
          </p:cNvPicPr>
          <p:nvPr/>
        </p:nvPicPr>
        <p:blipFill>
          <a:blip r:embed="rId4"/>
          <a:stretch>
            <a:fillRect/>
          </a:stretch>
        </p:blipFill>
        <p:spPr>
          <a:xfrm>
            <a:off x="879109" y="1021397"/>
            <a:ext cx="4705900" cy="1932640"/>
          </a:xfrm>
          <a:prstGeom prst="rect">
            <a:avLst/>
          </a:prstGeom>
        </p:spPr>
      </p:pic>
      <p:sp>
        <p:nvSpPr>
          <p:cNvPr id="3" name="TextBox 2">
            <a:extLst>
              <a:ext uri="{FF2B5EF4-FFF2-40B4-BE49-F238E27FC236}">
                <a16:creationId xmlns:a16="http://schemas.microsoft.com/office/drawing/2014/main" id="{EFBDBC30-7397-4232-B8DB-308EF7383B1C}"/>
              </a:ext>
            </a:extLst>
          </p:cNvPr>
          <p:cNvSpPr txBox="1"/>
          <p:nvPr/>
        </p:nvSpPr>
        <p:spPr>
          <a:xfrm>
            <a:off x="5467201" y="106524"/>
            <a:ext cx="4417621" cy="646331"/>
          </a:xfrm>
          <a:prstGeom prst="rect">
            <a:avLst/>
          </a:prstGeom>
          <a:noFill/>
        </p:spPr>
        <p:txBody>
          <a:bodyPr wrap="square" rtlCol="0">
            <a:spAutoFit/>
          </a:bodyPr>
          <a:lstStyle/>
          <a:p>
            <a:r>
              <a:rPr lang="en-US" sz="3600" dirty="0">
                <a:solidFill>
                  <a:srgbClr val="92D050"/>
                </a:solidFill>
              </a:rPr>
              <a:t>Correlation Matrix</a:t>
            </a:r>
          </a:p>
        </p:txBody>
      </p:sp>
      <p:sp>
        <p:nvSpPr>
          <p:cNvPr id="4" name="TextBox 3">
            <a:extLst>
              <a:ext uri="{FF2B5EF4-FFF2-40B4-BE49-F238E27FC236}">
                <a16:creationId xmlns:a16="http://schemas.microsoft.com/office/drawing/2014/main" id="{20F452B8-DECC-4841-80F3-7028BB343588}"/>
              </a:ext>
            </a:extLst>
          </p:cNvPr>
          <p:cNvSpPr txBox="1"/>
          <p:nvPr/>
        </p:nvSpPr>
        <p:spPr>
          <a:xfrm>
            <a:off x="846741" y="3191612"/>
            <a:ext cx="4066943" cy="369332"/>
          </a:xfrm>
          <a:prstGeom prst="rect">
            <a:avLst/>
          </a:prstGeom>
          <a:noFill/>
        </p:spPr>
        <p:txBody>
          <a:bodyPr wrap="square" rtlCol="0">
            <a:spAutoFit/>
          </a:bodyPr>
          <a:lstStyle/>
          <a:p>
            <a:r>
              <a:rPr lang="en-US" dirty="0">
                <a:solidFill>
                  <a:schemeClr val="tx1">
                    <a:lumMod val="50000"/>
                    <a:lumOff val="50000"/>
                  </a:schemeClr>
                </a:solidFill>
              </a:rPr>
              <a:t>Converted matrix to heat map</a:t>
            </a:r>
          </a:p>
        </p:txBody>
      </p:sp>
    </p:spTree>
    <p:extLst>
      <p:ext uri="{BB962C8B-B14F-4D97-AF65-F5344CB8AC3E}">
        <p14:creationId xmlns:p14="http://schemas.microsoft.com/office/powerpoint/2010/main" val="3208148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Placeholder 5" descr="Graphical user interface, text, application, email&#10;&#10;Description automatically generated">
            <a:extLst>
              <a:ext uri="{FF2B5EF4-FFF2-40B4-BE49-F238E27FC236}">
                <a16:creationId xmlns:a16="http://schemas.microsoft.com/office/drawing/2014/main" id="{5C753DEB-4C45-41D5-85DF-786411FEB10F}"/>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4807" r="4807"/>
          <a:stretch/>
        </p:blipFill>
        <p:spPr>
          <a:xfrm>
            <a:off x="776681" y="3402683"/>
            <a:ext cx="7847134" cy="3049836"/>
          </a:xfrm>
          <a:prstGeom prst="rect">
            <a:avLst/>
          </a:prstGeom>
        </p:spPr>
      </p:pic>
      <p:grpSp>
        <p:nvGrpSpPr>
          <p:cNvPr id="26" name="Group 25">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7" name="Straight Connector 26">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18" name="Title 1">
            <a:extLst>
              <a:ext uri="{FF2B5EF4-FFF2-40B4-BE49-F238E27FC236}">
                <a16:creationId xmlns:a16="http://schemas.microsoft.com/office/drawing/2014/main" id="{A4752C7B-4A74-4F29-8DC6-41317F226524}"/>
              </a:ext>
            </a:extLst>
          </p:cNvPr>
          <p:cNvSpPr>
            <a:spLocks noGrp="1"/>
          </p:cNvSpPr>
          <p:nvPr>
            <p:ph type="title"/>
          </p:nvPr>
        </p:nvSpPr>
        <p:spPr>
          <a:xfrm>
            <a:off x="677334" y="609600"/>
            <a:ext cx="8596668" cy="1320800"/>
          </a:xfrm>
        </p:spPr>
        <p:txBody>
          <a:bodyPr vert="horz" lIns="91440" tIns="45720" rIns="91440" bIns="45720" rtlCol="0" anchor="t">
            <a:normAutofit/>
          </a:bodyPr>
          <a:lstStyle/>
          <a:p>
            <a:r>
              <a:rPr lang="en-US" sz="3600" dirty="0"/>
              <a:t>Chi-Square Test	</a:t>
            </a:r>
          </a:p>
        </p:txBody>
      </p:sp>
      <p:sp>
        <p:nvSpPr>
          <p:cNvPr id="21" name="Text Placeholder 3">
            <a:extLst>
              <a:ext uri="{FF2B5EF4-FFF2-40B4-BE49-F238E27FC236}">
                <a16:creationId xmlns:a16="http://schemas.microsoft.com/office/drawing/2014/main" id="{CD358335-D3FE-4E08-A409-BE2ECC89D346}"/>
              </a:ext>
            </a:extLst>
          </p:cNvPr>
          <p:cNvSpPr>
            <a:spLocks noGrp="1"/>
          </p:cNvSpPr>
          <p:nvPr>
            <p:ph type="body" sz="half" idx="2"/>
          </p:nvPr>
        </p:nvSpPr>
        <p:spPr>
          <a:xfrm>
            <a:off x="4370120" y="645884"/>
            <a:ext cx="5028776" cy="2530703"/>
          </a:xfrm>
        </p:spPr>
        <p:txBody>
          <a:bodyPr vert="horz" lIns="91440" tIns="45720" rIns="91440" bIns="45720" rtlCol="0">
            <a:normAutofit/>
          </a:bodyPr>
          <a:lstStyle/>
          <a:p>
            <a:pPr indent="-228600">
              <a:buFont typeface="Wingdings 3" charset="2"/>
              <a:buChar char=""/>
            </a:pPr>
            <a:r>
              <a:rPr lang="en-US" sz="2000" b="0" i="0" dirty="0">
                <a:effectLst/>
                <a:latin typeface="Calibri" panose="020F0502020204030204" pitchFamily="34" charset="0"/>
                <a:cs typeface="Calibri" panose="020F0502020204030204" pitchFamily="34" charset="0"/>
              </a:rPr>
              <a:t>The chi-squared test of independence tests whether two categorical variables (we used Age, Gender, Pclass to Survived) are independent.</a:t>
            </a:r>
          </a:p>
          <a:p>
            <a:pPr indent="-228600">
              <a:buFont typeface="Wingdings 3" charset="2"/>
              <a:buChar char=""/>
            </a:pPr>
            <a:r>
              <a:rPr lang="en-US" sz="2000" dirty="0">
                <a:latin typeface="Calibri" panose="020F0502020204030204" pitchFamily="34" charset="0"/>
                <a:cs typeface="Calibri" panose="020F0502020204030204" pitchFamily="34" charset="0"/>
              </a:rPr>
              <a:t>We found that Age, Gender, and Pclass all have a significant relationship with survival rates as predicted </a:t>
            </a:r>
          </a:p>
        </p:txBody>
      </p:sp>
    </p:spTree>
    <p:extLst>
      <p:ext uri="{BB962C8B-B14F-4D97-AF65-F5344CB8AC3E}">
        <p14:creationId xmlns:p14="http://schemas.microsoft.com/office/powerpoint/2010/main" val="1930837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7">
            <a:extLst>
              <a:ext uri="{FF2B5EF4-FFF2-40B4-BE49-F238E27FC236}">
                <a16:creationId xmlns:a16="http://schemas.microsoft.com/office/drawing/2014/main" id="{C52ED567-06B3-4107-9773-BBB6BD786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5A330B6-0C43-415C-B246-877AE285686D}"/>
              </a:ext>
            </a:extLst>
          </p:cNvPr>
          <p:cNvSpPr>
            <a:spLocks noGrp="1"/>
          </p:cNvSpPr>
          <p:nvPr>
            <p:ph idx="1"/>
          </p:nvPr>
        </p:nvSpPr>
        <p:spPr>
          <a:xfrm>
            <a:off x="677334" y="605642"/>
            <a:ext cx="6155266" cy="5652653"/>
          </a:xfrm>
        </p:spPr>
        <p:txBody>
          <a:bodyPr anchor="ctr">
            <a:normAutofit fontScale="92500" lnSpcReduction="20000"/>
          </a:bodyPr>
          <a:lstStyle/>
          <a:p>
            <a:pPr>
              <a:lnSpc>
                <a:spcPct val="90000"/>
              </a:lnSpc>
            </a:pPr>
            <a:endParaRPr lang="en-US" sz="1300" dirty="0">
              <a:latin typeface="Open Sans" panose="020B0606030504020204" pitchFamily="34" charset="0"/>
            </a:endParaRPr>
          </a:p>
          <a:p>
            <a:pPr>
              <a:lnSpc>
                <a:spcPct val="90000"/>
              </a:lnSpc>
            </a:pPr>
            <a:endParaRPr lang="en-US" sz="1900" dirty="0">
              <a:latin typeface="Calibri" panose="020F0502020204030204" pitchFamily="34" charset="0"/>
              <a:cs typeface="Calibri" panose="020F0502020204030204" pitchFamily="34" charset="0"/>
            </a:endParaRPr>
          </a:p>
          <a:p>
            <a:pPr>
              <a:lnSpc>
                <a:spcPct val="90000"/>
              </a:lnSpc>
            </a:pPr>
            <a:r>
              <a:rPr lang="en-US" sz="1900" b="0" i="0" dirty="0">
                <a:effectLst/>
                <a:latin typeface="Calibri" panose="020F0502020204030204" pitchFamily="34" charset="0"/>
                <a:cs typeface="Calibri" panose="020F0502020204030204" pitchFamily="34" charset="0"/>
              </a:rPr>
              <a:t>We started this project by doing exploratory data analysis by checking missing data, and learning which features were important. During this process, we used seaborn and matplotlib in Python and Tableau for visualizations to better understand. </a:t>
            </a:r>
          </a:p>
          <a:p>
            <a:pPr>
              <a:lnSpc>
                <a:spcPct val="90000"/>
              </a:lnSpc>
            </a:pPr>
            <a:r>
              <a:rPr lang="en-US" sz="1900" b="0" i="0" dirty="0">
                <a:effectLst/>
                <a:latin typeface="Calibri" panose="020F0502020204030204" pitchFamily="34" charset="0"/>
                <a:cs typeface="Calibri" panose="020F0502020204030204" pitchFamily="34" charset="0"/>
              </a:rPr>
              <a:t>During the data processing stage, we: </a:t>
            </a:r>
          </a:p>
          <a:p>
            <a:pPr lvl="1">
              <a:lnSpc>
                <a:spcPct val="90000"/>
              </a:lnSpc>
            </a:pPr>
            <a:r>
              <a:rPr lang="en-US" sz="1900" b="0" i="0" dirty="0">
                <a:effectLst/>
                <a:latin typeface="Calibri" panose="020F0502020204030204" pitchFamily="34" charset="0"/>
                <a:cs typeface="Calibri" panose="020F0502020204030204" pitchFamily="34" charset="0"/>
              </a:rPr>
              <a:t>computed missing values,  converted features into numeric values, grouped values into categories, and created new features. </a:t>
            </a:r>
          </a:p>
          <a:p>
            <a:pPr>
              <a:lnSpc>
                <a:spcPct val="90000"/>
              </a:lnSpc>
            </a:pPr>
            <a:r>
              <a:rPr lang="en-US" sz="1900" b="0" i="0" dirty="0">
                <a:effectLst/>
                <a:latin typeface="Calibri" panose="020F0502020204030204" pitchFamily="34" charset="0"/>
                <a:cs typeface="Calibri" panose="020F0502020204030204" pitchFamily="34" charset="0"/>
              </a:rPr>
              <a:t>The Correlation Matrix was used to correlating of the survival rate and the remaining variables. The findings showed that there was a high relationship between the Pclass</a:t>
            </a:r>
            <a:r>
              <a:rPr lang="en-US" sz="1900" dirty="0">
                <a:latin typeface="Calibri" panose="020F0502020204030204" pitchFamily="34" charset="0"/>
                <a:cs typeface="Calibri" panose="020F0502020204030204" pitchFamily="34" charset="0"/>
              </a:rPr>
              <a:t>, gender, and age. </a:t>
            </a:r>
          </a:p>
          <a:p>
            <a:pPr>
              <a:lnSpc>
                <a:spcPct val="90000"/>
              </a:lnSpc>
            </a:pPr>
            <a:r>
              <a:rPr lang="en-US" sz="1900" dirty="0">
                <a:latin typeface="Calibri" panose="020F0502020204030204" pitchFamily="34" charset="0"/>
                <a:cs typeface="Calibri" panose="020F0502020204030204" pitchFamily="34" charset="0"/>
              </a:rPr>
              <a:t>After classifying the variables as continuous or categorical, we followed the Statistics flow-chart and proceeded with an </a:t>
            </a:r>
            <a:r>
              <a:rPr lang="en-US" sz="1900" b="0" i="0" dirty="0">
                <a:effectLst/>
                <a:latin typeface="Calibri" panose="020F0502020204030204" pitchFamily="34" charset="0"/>
                <a:cs typeface="Calibri" panose="020F0502020204030204" pitchFamily="34" charset="0"/>
              </a:rPr>
              <a:t>Independent Chi-Square. </a:t>
            </a:r>
          </a:p>
          <a:p>
            <a:pPr>
              <a:lnSpc>
                <a:spcPct val="90000"/>
              </a:lnSpc>
            </a:pPr>
            <a:r>
              <a:rPr lang="en-US" sz="1900" dirty="0">
                <a:latin typeface="Calibri" panose="020F0502020204030204" pitchFamily="34" charset="0"/>
                <a:cs typeface="Calibri" panose="020F0502020204030204" pitchFamily="34" charset="0"/>
              </a:rPr>
              <a:t>The </a:t>
            </a:r>
            <a:r>
              <a:rPr lang="en-US" sz="1900" b="0" i="0" dirty="0">
                <a:effectLst/>
                <a:latin typeface="Calibri" panose="020F0502020204030204" pitchFamily="34" charset="0"/>
                <a:cs typeface="Calibri" panose="020F0502020204030204" pitchFamily="34" charset="0"/>
              </a:rPr>
              <a:t>Titanic survival outcome </a:t>
            </a:r>
            <a:r>
              <a:rPr lang="en-US" sz="1900" dirty="0">
                <a:latin typeface="Calibri" panose="020F0502020204030204" pitchFamily="34" charset="0"/>
                <a:cs typeface="Calibri" panose="020F0502020204030204" pitchFamily="34" charset="0"/>
              </a:rPr>
              <a:t>was </a:t>
            </a:r>
            <a:r>
              <a:rPr lang="en-US" sz="1900" b="0" i="0" dirty="0">
                <a:effectLst/>
                <a:latin typeface="Calibri" panose="020F0502020204030204" pitchFamily="34" charset="0"/>
                <a:cs typeface="Calibri" panose="020F0502020204030204" pitchFamily="34" charset="0"/>
              </a:rPr>
              <a:t>depended upon several predictors, such as sex, age and passenger class. </a:t>
            </a:r>
            <a:r>
              <a:rPr lang="en-US" sz="1900" dirty="0">
                <a:latin typeface="Calibri" panose="020F0502020204030204" pitchFamily="34" charset="0"/>
                <a:cs typeface="Calibri" panose="020F0502020204030204" pitchFamily="34" charset="0"/>
              </a:rPr>
              <a:t>W</a:t>
            </a:r>
            <a:r>
              <a:rPr lang="en-US" sz="1900" b="0" i="0" dirty="0">
                <a:effectLst/>
                <a:latin typeface="Calibri" panose="020F0502020204030204" pitchFamily="34" charset="0"/>
                <a:cs typeface="Calibri" panose="020F0502020204030204" pitchFamily="34" charset="0"/>
              </a:rPr>
              <a:t>omen were more likely to survive at 93% compared to men who survived at 43%. </a:t>
            </a:r>
            <a:r>
              <a:rPr lang="en-US" sz="1900" dirty="0">
                <a:latin typeface="Calibri" panose="020F0502020204030204" pitchFamily="34" charset="0"/>
                <a:cs typeface="Calibri" panose="020F0502020204030204" pitchFamily="34" charset="0"/>
              </a:rPr>
              <a:t>Passengers</a:t>
            </a:r>
            <a:r>
              <a:rPr lang="en-US" sz="1900" b="0" i="0" dirty="0">
                <a:effectLst/>
                <a:latin typeface="Calibri" panose="020F0502020204030204" pitchFamily="34" charset="0"/>
                <a:cs typeface="Calibri" panose="020F0502020204030204" pitchFamily="34" charset="0"/>
              </a:rPr>
              <a:t> from the lower classes had a lower survivor rate.</a:t>
            </a:r>
            <a:endParaRPr lang="en-US" sz="1900" dirty="0">
              <a:latin typeface="Calibri" panose="020F0502020204030204" pitchFamily="34" charset="0"/>
              <a:cs typeface="Calibri" panose="020F0502020204030204" pitchFamily="34" charset="0"/>
            </a:endParaRPr>
          </a:p>
          <a:p>
            <a:pPr>
              <a:lnSpc>
                <a:spcPct val="90000"/>
              </a:lnSpc>
            </a:pPr>
            <a:endParaRPr lang="en-US" sz="1300" b="0" i="0" dirty="0">
              <a:effectLst/>
              <a:latin typeface="Slack-Lato"/>
            </a:endParaRPr>
          </a:p>
          <a:p>
            <a:pPr>
              <a:lnSpc>
                <a:spcPct val="90000"/>
              </a:lnSpc>
            </a:pPr>
            <a:endParaRPr lang="en-US" sz="1300" dirty="0">
              <a:latin typeface="Slack-Lato"/>
            </a:endParaRPr>
          </a:p>
          <a:p>
            <a:pPr>
              <a:lnSpc>
                <a:spcPct val="90000"/>
              </a:lnSpc>
            </a:pPr>
            <a:endParaRPr lang="en-US" sz="1300" dirty="0"/>
          </a:p>
        </p:txBody>
      </p:sp>
      <p:sp>
        <p:nvSpPr>
          <p:cNvPr id="10" name="Rectangle 9">
            <a:extLst>
              <a:ext uri="{FF2B5EF4-FFF2-40B4-BE49-F238E27FC236}">
                <a16:creationId xmlns:a16="http://schemas.microsoft.com/office/drawing/2014/main" id="{AF551D8B-3775-4477-88B7-7B7C350D3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40" name="Straight Connector 11">
            <a:extLst>
              <a:ext uri="{FF2B5EF4-FFF2-40B4-BE49-F238E27FC236}">
                <a16:creationId xmlns:a16="http://schemas.microsoft.com/office/drawing/2014/main" id="{1A901C3D-CFAE-460D-BD0E-7D22164D7D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590212" y="0"/>
            <a:ext cx="1059921" cy="6858000"/>
          </a:xfrm>
          <a:prstGeom prst="line">
            <a:avLst/>
          </a:prstGeom>
          <a:ln w="9525">
            <a:solidFill>
              <a:srgbClr val="BFBFBF">
                <a:alpha val="70000"/>
              </a:srgbClr>
            </a:solidFill>
          </a:ln>
        </p:spPr>
        <p:style>
          <a:lnRef idx="2">
            <a:schemeClr val="accent1"/>
          </a:lnRef>
          <a:fillRef idx="0">
            <a:schemeClr val="accent1"/>
          </a:fillRef>
          <a:effectRef idx="1">
            <a:schemeClr val="accent1"/>
          </a:effectRef>
          <a:fontRef idx="minor">
            <a:schemeClr val="tx1"/>
          </a:fontRef>
        </p:style>
      </p:cxnSp>
      <p:cxnSp>
        <p:nvCxnSpPr>
          <p:cNvPr id="41" name="Straight Connector 13">
            <a:extLst>
              <a:ext uri="{FF2B5EF4-FFF2-40B4-BE49-F238E27FC236}">
                <a16:creationId xmlns:a16="http://schemas.microsoft.com/office/drawing/2014/main" id="{837C0EA9-1437-4437-9D20-2BBDA1AA9F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721600" y="3721395"/>
            <a:ext cx="4345560" cy="3136604"/>
          </a:xfrm>
          <a:prstGeom prst="line">
            <a:avLst/>
          </a:prstGeom>
          <a:ln w="9525">
            <a:solidFill>
              <a:srgbClr val="BFBFBF">
                <a:alpha val="69804"/>
              </a:srgbClr>
            </a:solidFill>
          </a:ln>
        </p:spPr>
        <p:style>
          <a:lnRef idx="2">
            <a:schemeClr val="accent1"/>
          </a:lnRef>
          <a:fillRef idx="0">
            <a:schemeClr val="accent1"/>
          </a:fillRef>
          <a:effectRef idx="1">
            <a:schemeClr val="accent1"/>
          </a:effectRef>
          <a:fontRef idx="minor">
            <a:schemeClr val="tx1"/>
          </a:fontRef>
        </p:style>
      </p:cxnSp>
      <p:sp>
        <p:nvSpPr>
          <p:cNvPr id="42" name="Rectangle 23">
            <a:extLst>
              <a:ext uri="{FF2B5EF4-FFF2-40B4-BE49-F238E27FC236}">
                <a16:creationId xmlns:a16="http://schemas.microsoft.com/office/drawing/2014/main" id="{BB934D2B-85E2-4375-94EE-B66C16BF7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25">
            <a:extLst>
              <a:ext uri="{FF2B5EF4-FFF2-40B4-BE49-F238E27FC236}">
                <a16:creationId xmlns:a16="http://schemas.microsoft.com/office/drawing/2014/main" id="{9B445E02-D785-4565-B842-9567BBC09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2C153736-D102-4F57-9DE7-615AFC02B0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BA407A52-66F4-4CDE-A726-FF79F3EC3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8">
            <a:extLst>
              <a:ext uri="{FF2B5EF4-FFF2-40B4-BE49-F238E27FC236}">
                <a16:creationId xmlns:a16="http://schemas.microsoft.com/office/drawing/2014/main" id="{D28FFB34-4FC3-46F5-B900-D3B774FD0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a:extLst>
              <a:ext uri="{FF2B5EF4-FFF2-40B4-BE49-F238E27FC236}">
                <a16:creationId xmlns:a16="http://schemas.microsoft.com/office/drawing/2014/main" id="{205F7B13-ACB5-46BE-8070-0431266B1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D52A0D23-45DD-4DF4-ADE6-A81F409BB9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22CC021-FFDD-493F-A324-231A226D6621}"/>
              </a:ext>
            </a:extLst>
          </p:cNvPr>
          <p:cNvSpPr>
            <a:spLocks noGrp="1"/>
          </p:cNvSpPr>
          <p:nvPr>
            <p:ph type="title"/>
          </p:nvPr>
        </p:nvSpPr>
        <p:spPr>
          <a:xfrm>
            <a:off x="7829658" y="1253067"/>
            <a:ext cx="3371742" cy="4351866"/>
          </a:xfrm>
        </p:spPr>
        <p:txBody>
          <a:bodyPr anchor="ctr">
            <a:normAutofit/>
          </a:bodyPr>
          <a:lstStyle/>
          <a:p>
            <a:r>
              <a:rPr lang="en-US">
                <a:solidFill>
                  <a:schemeClr val="bg1"/>
                </a:solidFill>
              </a:rPr>
              <a:t>Summary</a:t>
            </a:r>
          </a:p>
        </p:txBody>
      </p:sp>
    </p:spTree>
    <p:extLst>
      <p:ext uri="{BB962C8B-B14F-4D97-AF65-F5344CB8AC3E}">
        <p14:creationId xmlns:p14="http://schemas.microsoft.com/office/powerpoint/2010/main" val="1493865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7">
            <a:extLst>
              <a:ext uri="{FF2B5EF4-FFF2-40B4-BE49-F238E27FC236}">
                <a16:creationId xmlns:a16="http://schemas.microsoft.com/office/drawing/2014/main" id="{C52ED567-06B3-4107-9773-BBB6BD786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2D70DB1-73D7-4C7F-B9EA-65D920CE3957}"/>
              </a:ext>
            </a:extLst>
          </p:cNvPr>
          <p:cNvSpPr>
            <a:spLocks noGrp="1"/>
          </p:cNvSpPr>
          <p:nvPr>
            <p:ph idx="1"/>
          </p:nvPr>
        </p:nvSpPr>
        <p:spPr>
          <a:xfrm>
            <a:off x="680552" y="1547865"/>
            <a:ext cx="6155266" cy="5288827"/>
          </a:xfrm>
        </p:spPr>
        <p:txBody>
          <a:bodyPr anchor="ctr">
            <a:normAutofit fontScale="55000" lnSpcReduction="20000"/>
          </a:bodyPr>
          <a:lstStyle/>
          <a:p>
            <a:pPr marL="0">
              <a:lnSpc>
                <a:spcPct val="90000"/>
              </a:lnSpc>
              <a:spcBef>
                <a:spcPts val="0"/>
              </a:spcBef>
              <a:spcAft>
                <a:spcPts val="800"/>
              </a:spcAft>
              <a:buClr>
                <a:srgbClr val="90C226"/>
              </a:buClr>
              <a:defRPr/>
            </a:pPr>
            <a:r>
              <a:rPr lang="en-US" sz="3300" dirty="0">
                <a:effectLst/>
                <a:latin typeface="Calibri" panose="020F0502020204030204" pitchFamily="34" charset="0"/>
                <a:ea typeface="Calibri" panose="020F0502020204030204" pitchFamily="34" charset="0"/>
                <a:cs typeface="Calibri" panose="020F0502020204030204" pitchFamily="34" charset="0"/>
              </a:rPr>
              <a:t>Our findings impact the world by teaching us valuable lessons that are still prevalent today. </a:t>
            </a:r>
            <a:r>
              <a:rPr kumimoji="0" lang="en-US" sz="33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It’s important to keep in mind future icebergs, so to speak, in our path to reaching our goals and </a:t>
            </a:r>
            <a:r>
              <a:rPr lang="en-US" sz="3300" dirty="0">
                <a:latin typeface="Calibri" panose="020F0502020204030204" pitchFamily="34" charset="0"/>
                <a:ea typeface="Calibri" panose="020F0502020204030204" pitchFamily="34" charset="0"/>
                <a:cs typeface="Calibri" panose="020F0502020204030204" pitchFamily="34" charset="0"/>
              </a:rPr>
              <a:t>obtaining</a:t>
            </a:r>
            <a:r>
              <a:rPr kumimoji="0" lang="en-US" sz="33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 success. We need to plan accordantly and have back up plans in place just in case. </a:t>
            </a:r>
            <a:endParaRPr lang="en-US" sz="3300" dirty="0">
              <a:effectLst/>
              <a:latin typeface="Calibri" panose="020F0502020204030204" pitchFamily="34" charset="0"/>
              <a:ea typeface="Calibri" panose="020F0502020204030204" pitchFamily="34" charset="0"/>
              <a:cs typeface="Calibri" panose="020F0502020204030204" pitchFamily="34" charset="0"/>
            </a:endParaRPr>
          </a:p>
          <a:p>
            <a:pPr marL="0" marR="0" lvl="0" indent="-342900" defTabSz="457200" rtl="0" eaLnBrk="1" fontAlgn="auto" latinLnBrk="0" hangingPunct="1">
              <a:lnSpc>
                <a:spcPct val="90000"/>
              </a:lnSpc>
              <a:spcBef>
                <a:spcPts val="0"/>
              </a:spcBef>
              <a:spcAft>
                <a:spcPts val="800"/>
              </a:spcAft>
              <a:buClr>
                <a:srgbClr val="90C226"/>
              </a:buClr>
              <a:buSzPct val="80000"/>
              <a:buFont typeface="Wingdings 3" charset="2"/>
              <a:buChar char=""/>
              <a:tabLst/>
              <a:defRPr/>
            </a:pPr>
            <a:r>
              <a:rPr lang="en-US" sz="3300" dirty="0">
                <a:effectLst/>
                <a:latin typeface="Calibri" panose="020F0502020204030204" pitchFamily="34" charset="0"/>
                <a:ea typeface="Calibri" panose="020F0502020204030204" pitchFamily="34" charset="0"/>
                <a:cs typeface="Calibri" panose="020F0502020204030204" pitchFamily="34" charset="0"/>
              </a:rPr>
              <a:t>One of the first findings was </a:t>
            </a:r>
            <a:r>
              <a:rPr lang="en-US" sz="3300" dirty="0">
                <a:latin typeface="Calibri" panose="020F0502020204030204" pitchFamily="34" charset="0"/>
                <a:ea typeface="Calibri" panose="020F0502020204030204" pitchFamily="34" charset="0"/>
                <a:cs typeface="Calibri" panose="020F0502020204030204" pitchFamily="34" charset="0"/>
              </a:rPr>
              <a:t>the </a:t>
            </a:r>
            <a:r>
              <a:rPr lang="en-US" sz="3300" dirty="0">
                <a:effectLst/>
                <a:latin typeface="Calibri" panose="020F0502020204030204" pitchFamily="34" charset="0"/>
                <a:ea typeface="Calibri" panose="020F0502020204030204" pitchFamily="34" charset="0"/>
                <a:cs typeface="Calibri" panose="020F0502020204030204" pitchFamily="34" charset="0"/>
              </a:rPr>
              <a:t>overconfidence by the captain and crew. Everyone was so certain that the ship was unsinkable that they failed to plan out things accordingly and this led to poor judgment and bad decisions. </a:t>
            </a:r>
          </a:p>
          <a:p>
            <a:pPr marL="0" marR="0" lvl="0" indent="-342900" defTabSz="457200" rtl="0" eaLnBrk="1" fontAlgn="auto" latinLnBrk="0" hangingPunct="1">
              <a:lnSpc>
                <a:spcPct val="90000"/>
              </a:lnSpc>
              <a:spcBef>
                <a:spcPts val="0"/>
              </a:spcBef>
              <a:spcAft>
                <a:spcPts val="800"/>
              </a:spcAft>
              <a:buClr>
                <a:srgbClr val="90C226"/>
              </a:buClr>
              <a:buSzPct val="80000"/>
              <a:buFont typeface="Wingdings 3" charset="2"/>
              <a:buChar char=""/>
              <a:tabLst/>
              <a:defRPr/>
            </a:pPr>
            <a:r>
              <a:rPr lang="en-US" sz="3300" dirty="0">
                <a:effectLst/>
                <a:latin typeface="Calibri" panose="020F0502020204030204" pitchFamily="34" charset="0"/>
                <a:ea typeface="Calibri" panose="020F0502020204030204" pitchFamily="34" charset="0"/>
                <a:cs typeface="Calibri" panose="020F0502020204030204" pitchFamily="34" charset="0"/>
              </a:rPr>
              <a:t>The bad decisions of the crew members lead to an inadequate number of lifeboats for everyone. The final decision came down to mainly first-class passengers with majority of the passengers being women and children. </a:t>
            </a:r>
          </a:p>
          <a:p>
            <a:pPr marL="0" marR="0" lvl="0" indent="-342900" defTabSz="457200" rtl="0" eaLnBrk="1" fontAlgn="auto" latinLnBrk="0" hangingPunct="1">
              <a:lnSpc>
                <a:spcPct val="90000"/>
              </a:lnSpc>
              <a:spcBef>
                <a:spcPts val="0"/>
              </a:spcBef>
              <a:spcAft>
                <a:spcPts val="800"/>
              </a:spcAft>
              <a:buClr>
                <a:srgbClr val="90C226"/>
              </a:buClr>
              <a:buSzPct val="80000"/>
              <a:buFont typeface="Wingdings 3" charset="2"/>
              <a:buChar char=""/>
              <a:tabLst/>
              <a:defRPr/>
            </a:pPr>
            <a:r>
              <a:rPr lang="en-US" sz="3300" dirty="0">
                <a:latin typeface="Calibri" panose="020F0502020204030204" pitchFamily="34" charset="0"/>
                <a:ea typeface="Calibri" panose="020F0502020204030204" pitchFamily="34" charset="0"/>
                <a:cs typeface="Calibri" panose="020F0502020204030204" pitchFamily="34" charset="0"/>
              </a:rPr>
              <a:t>In addition to the first finding</a:t>
            </a:r>
            <a:r>
              <a:rPr lang="en-US" sz="3300" dirty="0">
                <a:effectLst/>
                <a:latin typeface="Calibri" panose="020F0502020204030204" pitchFamily="34" charset="0"/>
                <a:ea typeface="Calibri" panose="020F0502020204030204" pitchFamily="34" charset="0"/>
                <a:cs typeface="Calibri" panose="020F0502020204030204" pitchFamily="34" charset="0"/>
              </a:rPr>
              <a:t>, every life is valuable despite the differences in age, gender, and social economic status. It was unfortunate that first class was deemed high priority because of their financial status and social class. The </a:t>
            </a:r>
            <a:r>
              <a:rPr lang="en-US" sz="3300" dirty="0">
                <a:latin typeface="Calibri" panose="020F0502020204030204" pitchFamily="34" charset="0"/>
                <a:ea typeface="Calibri" panose="020F0502020204030204" pitchFamily="34" charset="0"/>
                <a:cs typeface="Calibri" panose="020F0502020204030204" pitchFamily="34" charset="0"/>
              </a:rPr>
              <a:t>history of the </a:t>
            </a:r>
            <a:r>
              <a:rPr lang="en-US" sz="3300" dirty="0">
                <a:effectLst/>
                <a:latin typeface="Calibri" panose="020F0502020204030204" pitchFamily="34" charset="0"/>
                <a:ea typeface="Calibri" panose="020F0502020204030204" pitchFamily="34" charset="0"/>
                <a:cs typeface="Calibri" panose="020F0502020204030204" pitchFamily="34" charset="0"/>
              </a:rPr>
              <a:t>Titanic changed the outlook of safety while being at sea. Furthermore, it saves lives and connects centuries of errors. </a:t>
            </a:r>
          </a:p>
          <a:p>
            <a:pPr>
              <a:lnSpc>
                <a:spcPct val="90000"/>
              </a:lnSpc>
            </a:pPr>
            <a:endParaRPr lang="en-US" sz="1100" dirty="0"/>
          </a:p>
          <a:p>
            <a:pPr>
              <a:lnSpc>
                <a:spcPct val="90000"/>
              </a:lnSpc>
            </a:pPr>
            <a:endParaRPr lang="en-US" sz="1100" dirty="0"/>
          </a:p>
          <a:p>
            <a:pPr>
              <a:lnSpc>
                <a:spcPct val="90000"/>
              </a:lnSpc>
            </a:pPr>
            <a:endParaRPr lang="en-US" sz="1100" dirty="0"/>
          </a:p>
          <a:p>
            <a:pPr>
              <a:lnSpc>
                <a:spcPct val="90000"/>
              </a:lnSpc>
            </a:pPr>
            <a:endParaRPr lang="en-US" sz="1100" dirty="0"/>
          </a:p>
          <a:p>
            <a:pPr marL="0" indent="0">
              <a:lnSpc>
                <a:spcPct val="90000"/>
              </a:lnSpc>
              <a:buNone/>
            </a:pPr>
            <a:r>
              <a:rPr lang="en-US" sz="1100" dirty="0"/>
              <a:t>`	</a:t>
            </a:r>
          </a:p>
        </p:txBody>
      </p:sp>
      <p:sp>
        <p:nvSpPr>
          <p:cNvPr id="34" name="Rectangle 9">
            <a:extLst>
              <a:ext uri="{FF2B5EF4-FFF2-40B4-BE49-F238E27FC236}">
                <a16:creationId xmlns:a16="http://schemas.microsoft.com/office/drawing/2014/main" id="{AF551D8B-3775-4477-88B7-7B7C350D3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2" name="Straight Connector 11">
            <a:extLst>
              <a:ext uri="{FF2B5EF4-FFF2-40B4-BE49-F238E27FC236}">
                <a16:creationId xmlns:a16="http://schemas.microsoft.com/office/drawing/2014/main" id="{1A901C3D-CFAE-460D-BD0E-7D22164D7D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590212" y="0"/>
            <a:ext cx="1059921" cy="6858000"/>
          </a:xfrm>
          <a:prstGeom prst="line">
            <a:avLst/>
          </a:prstGeom>
          <a:ln w="9525">
            <a:solidFill>
              <a:srgbClr val="BFBFBF">
                <a:alpha val="70000"/>
              </a:srgb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37C0EA9-1437-4437-9D20-2BBDA1AA9F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721600" y="3721395"/>
            <a:ext cx="4345560" cy="3136604"/>
          </a:xfrm>
          <a:prstGeom prst="line">
            <a:avLst/>
          </a:prstGeom>
          <a:ln w="9525">
            <a:solidFill>
              <a:srgbClr val="BFBFBF">
                <a:alpha val="69804"/>
              </a:srgb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BB934D2B-85E2-4375-94EE-B66C16BF7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5">
            <a:extLst>
              <a:ext uri="{FF2B5EF4-FFF2-40B4-BE49-F238E27FC236}">
                <a16:creationId xmlns:a16="http://schemas.microsoft.com/office/drawing/2014/main" id="{9B445E02-D785-4565-B842-9567BBC09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2C153736-D102-4F57-9DE7-615AFC02B0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BA407A52-66F4-4CDE-A726-FF79F3EC3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8">
            <a:extLst>
              <a:ext uri="{FF2B5EF4-FFF2-40B4-BE49-F238E27FC236}">
                <a16:creationId xmlns:a16="http://schemas.microsoft.com/office/drawing/2014/main" id="{D28FFB34-4FC3-46F5-B900-D3B774FD0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a:extLst>
              <a:ext uri="{FF2B5EF4-FFF2-40B4-BE49-F238E27FC236}">
                <a16:creationId xmlns:a16="http://schemas.microsoft.com/office/drawing/2014/main" id="{205F7B13-ACB5-46BE-8070-0431266B1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D52A0D23-45DD-4DF4-ADE6-A81F409BB9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16A584C-A9E8-4E8F-8D2D-6534BA93A515}"/>
              </a:ext>
            </a:extLst>
          </p:cNvPr>
          <p:cNvSpPr>
            <a:spLocks noGrp="1"/>
          </p:cNvSpPr>
          <p:nvPr>
            <p:ph type="title"/>
          </p:nvPr>
        </p:nvSpPr>
        <p:spPr>
          <a:xfrm>
            <a:off x="1778206" y="-8467"/>
            <a:ext cx="3371742" cy="1883538"/>
          </a:xfrm>
        </p:spPr>
        <p:txBody>
          <a:bodyPr anchor="ctr">
            <a:normAutofit/>
          </a:bodyPr>
          <a:lstStyle/>
          <a:p>
            <a:pPr algn="ctr"/>
            <a:r>
              <a:rPr lang="en-US" sz="4000" b="1" dirty="0">
                <a:solidFill>
                  <a:schemeClr val="accent2">
                    <a:lumMod val="75000"/>
                  </a:schemeClr>
                </a:solidFill>
              </a:rPr>
              <a:t>Conclusions</a:t>
            </a:r>
          </a:p>
        </p:txBody>
      </p:sp>
      <p:pic>
        <p:nvPicPr>
          <p:cNvPr id="9" name="Picture 8" descr="A paper with a picture of a ship on it&#10;&#10;Description automatically generated with medium confidence">
            <a:extLst>
              <a:ext uri="{FF2B5EF4-FFF2-40B4-BE49-F238E27FC236}">
                <a16:creationId xmlns:a16="http://schemas.microsoft.com/office/drawing/2014/main" id="{C563DA97-0D50-41F2-B335-13EAD2379A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7751" y="865421"/>
            <a:ext cx="3951153" cy="5118689"/>
          </a:xfrm>
          <a:prstGeom prst="rect">
            <a:avLst/>
          </a:prstGeom>
        </p:spPr>
      </p:pic>
    </p:spTree>
    <p:extLst>
      <p:ext uri="{BB962C8B-B14F-4D97-AF65-F5344CB8AC3E}">
        <p14:creationId xmlns:p14="http://schemas.microsoft.com/office/powerpoint/2010/main" val="258599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 name="Picture 29" descr="Yellow question mark">
            <a:extLst>
              <a:ext uri="{FF2B5EF4-FFF2-40B4-BE49-F238E27FC236}">
                <a16:creationId xmlns:a16="http://schemas.microsoft.com/office/drawing/2014/main" id="{889E8FA4-C1CA-481F-AA74-A95760A0F69F}"/>
              </a:ext>
            </a:extLst>
          </p:cNvPr>
          <p:cNvPicPr>
            <a:picLocks noChangeAspect="1"/>
          </p:cNvPicPr>
          <p:nvPr/>
        </p:nvPicPr>
        <p:blipFill rotWithShape="1">
          <a:blip r:embed="rId2"/>
          <a:srcRect l="30690"/>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4" name="Title 3">
            <a:extLst>
              <a:ext uri="{FF2B5EF4-FFF2-40B4-BE49-F238E27FC236}">
                <a16:creationId xmlns:a16="http://schemas.microsoft.com/office/drawing/2014/main" id="{C8963A55-44CC-4DC6-9156-88DF076FA166}"/>
              </a:ext>
            </a:extLst>
          </p:cNvPr>
          <p:cNvSpPr>
            <a:spLocks noGrp="1"/>
          </p:cNvSpPr>
          <p:nvPr>
            <p:ph type="ctrTitle"/>
          </p:nvPr>
        </p:nvSpPr>
        <p:spPr>
          <a:xfrm>
            <a:off x="668867" y="1678666"/>
            <a:ext cx="4088190" cy="2369093"/>
          </a:xfrm>
        </p:spPr>
        <p:txBody>
          <a:bodyPr>
            <a:normAutofit/>
          </a:bodyPr>
          <a:lstStyle/>
          <a:p>
            <a:r>
              <a:rPr lang="en-US" sz="4800">
                <a:latin typeface="Arial Rounded MT Bold" panose="020F0704030504030204" pitchFamily="34" charset="0"/>
              </a:rPr>
              <a:t>Questions?</a:t>
            </a:r>
          </a:p>
        </p:txBody>
      </p:sp>
      <p:cxnSp>
        <p:nvCxnSpPr>
          <p:cNvPr id="34" name="Straight Connector 33">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8"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397748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1" name="Rectangle 27">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34"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Isosceles Triangle 41">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Freeform: Shape 43">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TextBox 20">
            <a:extLst>
              <a:ext uri="{FF2B5EF4-FFF2-40B4-BE49-F238E27FC236}">
                <a16:creationId xmlns:a16="http://schemas.microsoft.com/office/drawing/2014/main" id="{F055F823-3576-4F0B-964A-2B31FB80DE02}"/>
              </a:ext>
            </a:extLst>
          </p:cNvPr>
          <p:cNvSpPr txBox="1"/>
          <p:nvPr/>
        </p:nvSpPr>
        <p:spPr>
          <a:xfrm>
            <a:off x="7593306" y="605843"/>
            <a:ext cx="4111796" cy="1142947"/>
          </a:xfrm>
          <a:prstGeom prst="rect">
            <a:avLst/>
          </a:prstGeom>
        </p:spPr>
        <p:txBody>
          <a:bodyPr vert="horz" lIns="91440" tIns="45720" rIns="91440" bIns="45720" rtlCol="0" anchor="ctr">
            <a:normAutofit/>
          </a:bodyPr>
          <a:lstStyle/>
          <a:p>
            <a:pPr>
              <a:spcBef>
                <a:spcPct val="0"/>
              </a:spcBef>
              <a:spcAft>
                <a:spcPts val="600"/>
              </a:spcAft>
            </a:pPr>
            <a:r>
              <a:rPr lang="en-US" sz="4800" b="0" cap="none" spc="0">
                <a:ln w="0"/>
                <a:solidFill>
                  <a:srgbClr val="FFFFFF"/>
                </a:solidFill>
                <a:effectLst>
                  <a:outerShdw blurRad="38100" dist="25400" dir="5400000" algn="ctr" rotWithShape="0">
                    <a:srgbClr val="6E747A">
                      <a:alpha val="43000"/>
                    </a:srgbClr>
                  </a:outerShdw>
                </a:effectLst>
                <a:latin typeface="Calibri" panose="020F0502020204030204" pitchFamily="34" charset="0"/>
                <a:ea typeface="+mj-ea"/>
                <a:cs typeface="Calibri" panose="020F0502020204030204" pitchFamily="34" charset="0"/>
              </a:rPr>
              <a:t>Alicia Morgan</a:t>
            </a:r>
            <a:endParaRPr lang="en-US" sz="4800" b="0" cap="none" spc="0" dirty="0">
              <a:ln w="0"/>
              <a:solidFill>
                <a:srgbClr val="FFFFFF"/>
              </a:solidFill>
              <a:effectLst>
                <a:outerShdw blurRad="38100" dist="25400" dir="5400000" algn="ctr" rotWithShape="0">
                  <a:srgbClr val="6E747A">
                    <a:alpha val="43000"/>
                  </a:srgbClr>
                </a:outerShdw>
              </a:effectLst>
              <a:latin typeface="Calibri" panose="020F0502020204030204" pitchFamily="34" charset="0"/>
              <a:ea typeface="+mj-ea"/>
              <a:cs typeface="Calibri" panose="020F0502020204030204" pitchFamily="34" charset="0"/>
            </a:endParaRPr>
          </a:p>
        </p:txBody>
      </p:sp>
      <p:pic>
        <p:nvPicPr>
          <p:cNvPr id="15" name="Picture 14">
            <a:extLst>
              <a:ext uri="{FF2B5EF4-FFF2-40B4-BE49-F238E27FC236}">
                <a16:creationId xmlns:a16="http://schemas.microsoft.com/office/drawing/2014/main" id="{F55596FD-EA39-4852-A7D3-A14BA106EFCB}"/>
              </a:ext>
            </a:extLst>
          </p:cNvPr>
          <p:cNvPicPr>
            <a:picLocks noChangeAspect="1"/>
          </p:cNvPicPr>
          <p:nvPr/>
        </p:nvPicPr>
        <p:blipFill rotWithShape="1">
          <a:blip r:embed="rId2">
            <a:extLst>
              <a:ext uri="{28A0092B-C50C-407E-A947-70E740481C1C}">
                <a14:useLocalDpi xmlns:a14="http://schemas.microsoft.com/office/drawing/2010/main" val="0"/>
              </a:ext>
            </a:extLst>
          </a:blip>
          <a:srcRect l="12127" r="10455"/>
          <a:stretch/>
        </p:blipFill>
        <p:spPr>
          <a:xfrm>
            <a:off x="590287" y="1317879"/>
            <a:ext cx="3941916" cy="4213773"/>
          </a:xfrm>
          <a:prstGeom prst="rect">
            <a:avLst/>
          </a:prstGeom>
          <a:solidFill>
            <a:srgbClr val="FFFFFF"/>
          </a:solidFill>
          <a:scene3d>
            <a:camera prst="orthographicFront"/>
            <a:lightRig rig="threePt" dir="t">
              <a:rot lat="0" lon="0" rev="2700000"/>
            </a:lightRig>
          </a:scene3d>
          <a:sp3d contourW="6350">
            <a:bevelT h="38100"/>
            <a:contourClr>
              <a:srgbClr val="C0C0C0"/>
            </a:contourClr>
          </a:sp3d>
        </p:spPr>
      </p:pic>
      <p:sp>
        <p:nvSpPr>
          <p:cNvPr id="19" name="Content Placeholder 18">
            <a:extLst>
              <a:ext uri="{FF2B5EF4-FFF2-40B4-BE49-F238E27FC236}">
                <a16:creationId xmlns:a16="http://schemas.microsoft.com/office/drawing/2014/main" id="{2C06C3B5-5235-4731-9047-AF88A27F5AE6}"/>
              </a:ext>
            </a:extLst>
          </p:cNvPr>
          <p:cNvSpPr>
            <a:spLocks noGrp="1"/>
          </p:cNvSpPr>
          <p:nvPr>
            <p:ph idx="1"/>
          </p:nvPr>
        </p:nvSpPr>
        <p:spPr>
          <a:xfrm>
            <a:off x="7266866" y="1748790"/>
            <a:ext cx="4512988" cy="4086437"/>
          </a:xfrm>
        </p:spPr>
        <p:txBody>
          <a:bodyPr vert="horz" lIns="91440" tIns="45720" rIns="91440" bIns="45720" rtlCol="0" anchor="t">
            <a:normAutofit lnSpcReduction="10000"/>
          </a:bodyPr>
          <a:lstStyle/>
          <a:p>
            <a:pPr>
              <a:lnSpc>
                <a:spcPct val="90000"/>
              </a:lnSpc>
            </a:pPr>
            <a:r>
              <a:rPr lang="en-US" sz="1600">
                <a:solidFill>
                  <a:srgbClr val="FFFFFF"/>
                </a:solidFill>
                <a:latin typeface="Calibri" panose="020F0502020204030204" pitchFamily="34" charset="0"/>
                <a:cs typeface="Calibri" panose="020F0502020204030204" pitchFamily="34" charset="0"/>
              </a:rPr>
              <a:t>As the daughter of an Engineer and an Accountant, my love for numbers began early! I graduated Glasgow High School in 2012 with honors and began my journey with Entity in 2021 after learning my love of coding and data at work. </a:t>
            </a:r>
          </a:p>
          <a:p>
            <a:pPr>
              <a:lnSpc>
                <a:spcPct val="90000"/>
              </a:lnSpc>
            </a:pPr>
            <a:r>
              <a:rPr lang="en-US" sz="1600">
                <a:solidFill>
                  <a:srgbClr val="FFFFFF"/>
                </a:solidFill>
                <a:latin typeface="Calibri" panose="020F0502020204030204" pitchFamily="34" charset="0"/>
                <a:cs typeface="Calibri" panose="020F0502020204030204" pitchFamily="34" charset="0"/>
              </a:rPr>
              <a:t>For the past 5 years I have worked with Medicare, as a remote claims adjuster, which is what lead to my passion and skill of problem solving. Before claims, I worked in insurance verification and billing at my local hospital, and as a Personal Marketing Assistant where I planned events, created logos, and was responsible for all accounts payable/receivable.</a:t>
            </a:r>
          </a:p>
          <a:p>
            <a:pPr>
              <a:lnSpc>
                <a:spcPct val="90000"/>
              </a:lnSpc>
            </a:pPr>
            <a:r>
              <a:rPr lang="en-US" sz="1600">
                <a:solidFill>
                  <a:srgbClr val="FFFFFF"/>
                </a:solidFill>
                <a:latin typeface="Calibri" panose="020F0502020204030204" pitchFamily="34" charset="0"/>
                <a:cs typeface="Calibri" panose="020F0502020204030204" pitchFamily="34" charset="0"/>
              </a:rPr>
              <a:t>I am a very determined and fast-learning individual who is looking to maintain a steady career involved in Data Science where I can continue to move up and grow with my company as my skills develop.</a:t>
            </a:r>
          </a:p>
          <a:p>
            <a:pPr>
              <a:lnSpc>
                <a:spcPct val="90000"/>
              </a:lnSpc>
            </a:pPr>
            <a:endParaRPr lang="en-US" sz="1300">
              <a:solidFill>
                <a:srgbClr val="FFFFFF"/>
              </a:solidFill>
            </a:endParaRPr>
          </a:p>
          <a:p>
            <a:pPr>
              <a:lnSpc>
                <a:spcPct val="90000"/>
              </a:lnSpc>
            </a:pPr>
            <a:endParaRPr lang="en-US" sz="1300" dirty="0">
              <a:solidFill>
                <a:srgbClr val="FFFFFF"/>
              </a:solidFill>
            </a:endParaRPr>
          </a:p>
        </p:txBody>
      </p:sp>
    </p:spTree>
    <p:extLst>
      <p:ext uri="{BB962C8B-B14F-4D97-AF65-F5344CB8AC3E}">
        <p14:creationId xmlns:p14="http://schemas.microsoft.com/office/powerpoint/2010/main" val="2427140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EE2B54-1D22-4B58-B0D5-DF1D2998817A}"/>
              </a:ext>
            </a:extLst>
          </p:cNvPr>
          <p:cNvSpPr>
            <a:spLocks noGrp="1"/>
          </p:cNvSpPr>
          <p:nvPr>
            <p:ph type="title"/>
          </p:nvPr>
        </p:nvSpPr>
        <p:spPr>
          <a:xfrm>
            <a:off x="4154838" y="341832"/>
            <a:ext cx="3882324" cy="965402"/>
          </a:xfrm>
        </p:spPr>
        <p:txBody>
          <a:bodyPr vert="horz" lIns="91440" tIns="45720" rIns="91440" bIns="45720" rtlCol="0" anchor="t">
            <a:normAutofit/>
          </a:bodyPr>
          <a:lstStyle/>
          <a:p>
            <a:r>
              <a:rPr lang="en-US" sz="4000" b="1" dirty="0"/>
              <a:t>Amber Scotty</a:t>
            </a:r>
          </a:p>
        </p:txBody>
      </p:sp>
      <p:pic>
        <p:nvPicPr>
          <p:cNvPr id="8" name="Picture Placeholder 7" descr="A picture containing person, outdoor, ground, clothing&#10;&#10;Description automatically generated">
            <a:extLst>
              <a:ext uri="{FF2B5EF4-FFF2-40B4-BE49-F238E27FC236}">
                <a16:creationId xmlns:a16="http://schemas.microsoft.com/office/drawing/2014/main" id="{0D7401F9-E411-4CEC-9A10-11AD1561FFFE}"/>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25100" r="38709" b="9090"/>
          <a:stretch/>
        </p:blipFill>
        <p:spPr>
          <a:xfrm>
            <a:off x="87604" y="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a:solidFill>
            <a:srgbClr val="FFFFFF">
              <a:shade val="85000"/>
            </a:srgbClr>
          </a:solidFill>
        </p:spPr>
      </p:pic>
      <p:graphicFrame>
        <p:nvGraphicFramePr>
          <p:cNvPr id="10" name="Text Placeholder 5">
            <a:extLst>
              <a:ext uri="{FF2B5EF4-FFF2-40B4-BE49-F238E27FC236}">
                <a16:creationId xmlns:a16="http://schemas.microsoft.com/office/drawing/2014/main" id="{766E0CC5-3DDF-4ECD-A238-33E761A39561}"/>
              </a:ext>
            </a:extLst>
          </p:cNvPr>
          <p:cNvGraphicFramePr/>
          <p:nvPr>
            <p:extLst>
              <p:ext uri="{D42A27DB-BD31-4B8C-83A1-F6EECF244321}">
                <p14:modId xmlns:p14="http://schemas.microsoft.com/office/powerpoint/2010/main" val="172843221"/>
              </p:ext>
            </p:extLst>
          </p:nvPr>
        </p:nvGraphicFramePr>
        <p:xfrm>
          <a:off x="2927119" y="1226634"/>
          <a:ext cx="6337762" cy="52895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03756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5" name="Rectangle 21">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2B5191E-AA5F-48E3-A429-3C76B79D2C3A}"/>
              </a:ext>
            </a:extLst>
          </p:cNvPr>
          <p:cNvSpPr>
            <a:spLocks noGrp="1"/>
          </p:cNvSpPr>
          <p:nvPr>
            <p:ph type="title"/>
          </p:nvPr>
        </p:nvSpPr>
        <p:spPr>
          <a:xfrm>
            <a:off x="7739060" y="283593"/>
            <a:ext cx="3665347" cy="1207154"/>
          </a:xfrm>
        </p:spPr>
        <p:txBody>
          <a:bodyPr anchor="ctr">
            <a:normAutofit/>
          </a:bodyPr>
          <a:lstStyle/>
          <a:p>
            <a:r>
              <a:rPr lang="en-US" dirty="0">
                <a:solidFill>
                  <a:srgbClr val="FFFFFF"/>
                </a:solidFill>
              </a:rPr>
              <a:t>Courtney Lewis</a:t>
            </a:r>
          </a:p>
        </p:txBody>
      </p:sp>
      <p:pic>
        <p:nvPicPr>
          <p:cNvPr id="7" name="Picture 6">
            <a:extLst>
              <a:ext uri="{FF2B5EF4-FFF2-40B4-BE49-F238E27FC236}">
                <a16:creationId xmlns:a16="http://schemas.microsoft.com/office/drawing/2014/main" id="{1EB9C130-7760-42AC-93C4-F8A15E6C880D}"/>
              </a:ext>
            </a:extLst>
          </p:cNvPr>
          <p:cNvPicPr>
            <a:picLocks noChangeAspect="1"/>
          </p:cNvPicPr>
          <p:nvPr/>
        </p:nvPicPr>
        <p:blipFill rotWithShape="1">
          <a:blip r:embed="rId2"/>
          <a:srcRect t="1940" b="35441"/>
          <a:stretch/>
        </p:blipFill>
        <p:spPr>
          <a:xfrm>
            <a:off x="983142" y="1168399"/>
            <a:ext cx="3404992" cy="4610101"/>
          </a:xfrm>
          <a:prstGeom prst="rect">
            <a:avLst/>
          </a:prstGeom>
        </p:spPr>
      </p:pic>
      <p:sp>
        <p:nvSpPr>
          <p:cNvPr id="15" name="Content Placeholder 2">
            <a:extLst>
              <a:ext uri="{FF2B5EF4-FFF2-40B4-BE49-F238E27FC236}">
                <a16:creationId xmlns:a16="http://schemas.microsoft.com/office/drawing/2014/main" id="{9E4BBCB3-0FA6-48B4-9E4F-F48C01D9D355}"/>
              </a:ext>
            </a:extLst>
          </p:cNvPr>
          <p:cNvSpPr>
            <a:spLocks noGrp="1"/>
          </p:cNvSpPr>
          <p:nvPr>
            <p:ph idx="1"/>
          </p:nvPr>
        </p:nvSpPr>
        <p:spPr>
          <a:xfrm>
            <a:off x="7177937" y="1209311"/>
            <a:ext cx="5014064" cy="5518533"/>
          </a:xfrm>
        </p:spPr>
        <p:txBody>
          <a:bodyPr anchor="t">
            <a:normAutofit fontScale="92500" lnSpcReduction="20000"/>
          </a:bodyPr>
          <a:lstStyle/>
          <a:p>
            <a:pPr marL="0" marR="0">
              <a:lnSpc>
                <a:spcPct val="90000"/>
              </a:lnSpc>
              <a:spcBef>
                <a:spcPts val="0"/>
              </a:spcBef>
              <a:spcAft>
                <a:spcPts val="0"/>
              </a:spcAft>
            </a:pPr>
            <a:r>
              <a:rPr lang="en-US" sz="17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Growing up I was always very curious and loved learning how things worked. I was an excellent student who had perfect attendance all four years of high school and graduated top 20 of my class on May 17, 2012. I always enjoyed math and analytical thinking and was always told I was very observant. Originally, I started in the field of dentistry but later changed my major to Process Technology. </a:t>
            </a:r>
          </a:p>
          <a:p>
            <a:pPr marL="0" marR="0" indent="0">
              <a:lnSpc>
                <a:spcPct val="90000"/>
              </a:lnSpc>
              <a:spcBef>
                <a:spcPts val="0"/>
              </a:spcBef>
              <a:spcAft>
                <a:spcPts val="0"/>
              </a:spcAft>
              <a:buNone/>
            </a:pPr>
            <a:endParaRPr lang="en-US" sz="17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90000"/>
              </a:lnSpc>
              <a:spcBef>
                <a:spcPts val="0"/>
              </a:spcBef>
              <a:spcAft>
                <a:spcPts val="0"/>
              </a:spcAft>
            </a:pPr>
            <a:r>
              <a:rPr lang="en-US" sz="17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I obtained my Associate degree in Applied Science and Technology at Louisiana Delta Community College on Dec 15, 2014. I had plans of becoming an engineer, but I was made an offer by Drax Biomass during my last semester at Delta. I started as a heavy equipment operator where I operated a 25-ton crane and Volvo loaders to unload logger trucks. I was later promoted to a Process Quality Lab Technician where my love for gathering data, running analysis tests and drawing conclusions emerged.</a:t>
            </a:r>
          </a:p>
          <a:p>
            <a:pPr marL="0" marR="0" indent="0">
              <a:lnSpc>
                <a:spcPct val="90000"/>
              </a:lnSpc>
              <a:spcBef>
                <a:spcPts val="0"/>
              </a:spcBef>
              <a:spcAft>
                <a:spcPts val="0"/>
              </a:spcAft>
              <a:buNone/>
            </a:pPr>
            <a:endParaRPr lang="en-US" sz="17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90000"/>
              </a:lnSpc>
              <a:spcBef>
                <a:spcPts val="0"/>
              </a:spcBef>
              <a:spcAft>
                <a:spcPts val="0"/>
              </a:spcAft>
            </a:pPr>
            <a:r>
              <a:rPr lang="en-US" sz="17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In January of 2020, I moved to Texas from Louisiana and started working at General Motors. While it was i</a:t>
            </a:r>
            <a:r>
              <a:rPr lang="en-US" sz="1700" dirty="0">
                <a:solidFill>
                  <a:srgbClr val="FFFFFF"/>
                </a:solidFill>
                <a:latin typeface="Calibri" panose="020F0502020204030204" pitchFamily="34" charset="0"/>
                <a:ea typeface="Calibri" panose="020F0502020204030204" pitchFamily="34" charset="0"/>
                <a:cs typeface="Times New Roman" panose="02020603050405020304" pitchFamily="18" charset="0"/>
              </a:rPr>
              <a:t>nteresting and fun to assemble vehicles like: </a:t>
            </a:r>
            <a:r>
              <a:rPr lang="en-US" sz="17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Tahoe's, Denali's, Escalades,  and Suburban's I wanted a change from the industrial field.</a:t>
            </a:r>
          </a:p>
          <a:p>
            <a:pPr marL="0" marR="0">
              <a:lnSpc>
                <a:spcPct val="90000"/>
              </a:lnSpc>
              <a:spcBef>
                <a:spcPts val="0"/>
              </a:spcBef>
              <a:spcAft>
                <a:spcPts val="0"/>
              </a:spcAft>
            </a:pPr>
            <a:endParaRPr lang="en-US" sz="1700" dirty="0">
              <a:solidFill>
                <a:srgbClr val="FFFFFF"/>
              </a:solidFill>
              <a:latin typeface="Calibri" panose="020F0502020204030204" pitchFamily="34" charset="0"/>
              <a:ea typeface="Calibri" panose="020F0502020204030204" pitchFamily="34" charset="0"/>
              <a:cs typeface="Times New Roman" panose="02020603050405020304" pitchFamily="18" charset="0"/>
            </a:endParaRPr>
          </a:p>
          <a:p>
            <a:pPr marL="0" marR="0">
              <a:lnSpc>
                <a:spcPct val="90000"/>
              </a:lnSpc>
              <a:spcBef>
                <a:spcPts val="0"/>
              </a:spcBef>
              <a:spcAft>
                <a:spcPts val="0"/>
              </a:spcAft>
            </a:pPr>
            <a:r>
              <a:rPr lang="en-US" sz="17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I decided to enroll in the Data Science program through SCI. While attending the course I’ve been working remotely as a Collection Specialist at Credit Management. Now I’m looking forward to pursuing a career in the exciting field of data science. </a:t>
            </a:r>
          </a:p>
          <a:p>
            <a:pPr>
              <a:lnSpc>
                <a:spcPct val="90000"/>
              </a:lnSpc>
            </a:pPr>
            <a:endParaRPr lang="en-US" sz="1000" dirty="0">
              <a:solidFill>
                <a:srgbClr val="FFFFFF"/>
              </a:solidFill>
            </a:endParaRPr>
          </a:p>
        </p:txBody>
      </p:sp>
    </p:spTree>
    <p:extLst>
      <p:ext uri="{BB962C8B-B14F-4D97-AF65-F5344CB8AC3E}">
        <p14:creationId xmlns:p14="http://schemas.microsoft.com/office/powerpoint/2010/main" val="3359376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5F9BE-1EDD-4DD1-8D2E-E518DB2DD0F1}"/>
              </a:ext>
            </a:extLst>
          </p:cNvPr>
          <p:cNvSpPr>
            <a:spLocks noGrp="1"/>
          </p:cNvSpPr>
          <p:nvPr>
            <p:ph type="title"/>
          </p:nvPr>
        </p:nvSpPr>
        <p:spPr>
          <a:xfrm>
            <a:off x="4985823" y="928838"/>
            <a:ext cx="4276692" cy="1320800"/>
          </a:xfrm>
        </p:spPr>
        <p:txBody>
          <a:bodyPr anchor="ctr">
            <a:normAutofit/>
          </a:bodyPr>
          <a:lstStyle/>
          <a:p>
            <a:pPr algn="ctr"/>
            <a:r>
              <a:rPr lang="en-US" dirty="0">
                <a:latin typeface="Calibri" panose="020F0502020204030204" pitchFamily="34" charset="0"/>
                <a:cs typeface="Calibri" panose="020F0502020204030204" pitchFamily="34" charset="0"/>
              </a:rPr>
              <a:t>Why Did we choose the Titanic?</a:t>
            </a:r>
          </a:p>
        </p:txBody>
      </p:sp>
      <p:pic>
        <p:nvPicPr>
          <p:cNvPr id="4" name="Picture 3">
            <a:extLst>
              <a:ext uri="{FF2B5EF4-FFF2-40B4-BE49-F238E27FC236}">
                <a16:creationId xmlns:a16="http://schemas.microsoft.com/office/drawing/2014/main" id="{C5BF77EA-2D96-4595-92EB-169CC6A9A336}"/>
              </a:ext>
            </a:extLst>
          </p:cNvPr>
          <p:cNvPicPr>
            <a:picLocks noChangeAspect="1"/>
          </p:cNvPicPr>
          <p:nvPr/>
        </p:nvPicPr>
        <p:blipFill rotWithShape="1">
          <a:blip r:embed="rId2"/>
          <a:srcRect l="16414" r="2" b="2"/>
          <a:stretch/>
        </p:blipFill>
        <p:spPr>
          <a:xfrm>
            <a:off x="803878" y="1037329"/>
            <a:ext cx="3861905" cy="4620295"/>
          </a:xfrm>
          <a:prstGeom prst="rect">
            <a:avLst/>
          </a:prstGeom>
        </p:spPr>
      </p:pic>
      <p:sp>
        <p:nvSpPr>
          <p:cNvPr id="3" name="Content Placeholder 2">
            <a:extLst>
              <a:ext uri="{FF2B5EF4-FFF2-40B4-BE49-F238E27FC236}">
                <a16:creationId xmlns:a16="http://schemas.microsoft.com/office/drawing/2014/main" id="{04275327-406B-4388-989F-093CFB7B21B2}"/>
              </a:ext>
            </a:extLst>
          </p:cNvPr>
          <p:cNvSpPr>
            <a:spLocks noGrp="1"/>
          </p:cNvSpPr>
          <p:nvPr>
            <p:ph idx="1"/>
          </p:nvPr>
        </p:nvSpPr>
        <p:spPr>
          <a:xfrm>
            <a:off x="4985823" y="2160589"/>
            <a:ext cx="4285176" cy="3768573"/>
          </a:xfrm>
        </p:spPr>
        <p:txBody>
          <a:bodyPr>
            <a:normAutofit/>
          </a:bodyPr>
          <a:lstStyle/>
          <a:p>
            <a:pPr>
              <a:lnSpc>
                <a:spcPct val="90000"/>
              </a:lnSpc>
            </a:pPr>
            <a:endParaRPr lang="en-US" dirty="0">
              <a:latin typeface="Roboto" panose="02000000000000000000" pitchFamily="2" charset="0"/>
            </a:endParaRPr>
          </a:p>
          <a:p>
            <a:pPr>
              <a:lnSpc>
                <a:spcPct val="90000"/>
              </a:lnSpc>
            </a:pPr>
            <a:r>
              <a:rPr lang="en-US" dirty="0">
                <a:effectLst/>
                <a:latin typeface="Calibri" panose="020F0502020204030204" pitchFamily="34" charset="0"/>
                <a:ea typeface="Times New Roman" panose="02020603050405020304" pitchFamily="18" charset="0"/>
                <a:cs typeface="Calibri" panose="020F0502020204030204" pitchFamily="34" charset="0"/>
              </a:rPr>
              <a:t>The Titanic has always been an extremely captivating and tragic piece of history that still grabs attention today. It was a luxury steamship that was everyone was certain was unsinkable. Unfortunately, it sank on April 15, 1912, after sideswiping an iceberg. The Titanic was transporting men, women, and children ranging in age and different social classes. We were intrigued to learn the differences of survival among such passengers. </a:t>
            </a:r>
            <a:endParaRPr lang="en-US" dirty="0">
              <a:effectLst/>
              <a:latin typeface="Calibri" panose="020F0502020204030204" pitchFamily="34" charset="0"/>
              <a:ea typeface="Calibri" panose="020F0502020204030204" pitchFamily="34" charset="0"/>
              <a:cs typeface="Calibri" panose="020F0502020204030204" pitchFamily="34" charset="0"/>
            </a:endParaRPr>
          </a:p>
          <a:p>
            <a:pPr>
              <a:lnSpc>
                <a:spcPct val="90000"/>
              </a:lnSpc>
            </a:pPr>
            <a:endParaRPr lang="en-US" dirty="0"/>
          </a:p>
        </p:txBody>
      </p:sp>
    </p:spTree>
    <p:extLst>
      <p:ext uri="{BB962C8B-B14F-4D97-AF65-F5344CB8AC3E}">
        <p14:creationId xmlns:p14="http://schemas.microsoft.com/office/powerpoint/2010/main" val="3334429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Large icebergs in Greenland">
            <a:extLst>
              <a:ext uri="{FF2B5EF4-FFF2-40B4-BE49-F238E27FC236}">
                <a16:creationId xmlns:a16="http://schemas.microsoft.com/office/drawing/2014/main" id="{EF2178BE-5945-4455-92A6-C89929B630D6}"/>
              </a:ext>
            </a:extLst>
          </p:cNvPr>
          <p:cNvPicPr>
            <a:picLocks noChangeAspect="1"/>
          </p:cNvPicPr>
          <p:nvPr/>
        </p:nvPicPr>
        <p:blipFill rotWithShape="1">
          <a:blip r:embed="rId2"/>
          <a:srcRect l="1336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883FD904-05B1-4187-9877-34B8E161C31F}"/>
              </a:ext>
            </a:extLst>
          </p:cNvPr>
          <p:cNvSpPr>
            <a:spLocks noGrp="1"/>
          </p:cNvSpPr>
          <p:nvPr>
            <p:ph type="title"/>
          </p:nvPr>
        </p:nvSpPr>
        <p:spPr>
          <a:xfrm>
            <a:off x="677333" y="609599"/>
            <a:ext cx="4496833" cy="1553737"/>
          </a:xfrm>
        </p:spPr>
        <p:txBody>
          <a:bodyPr>
            <a:normAutofit/>
          </a:bodyPr>
          <a:lstStyle/>
          <a:p>
            <a:r>
              <a:rPr lang="en-US" sz="5400" dirty="0">
                <a:latin typeface="Calibri" panose="020F0502020204030204" pitchFamily="34" charset="0"/>
                <a:cs typeface="Calibri" panose="020F0502020204030204" pitchFamily="34" charset="0"/>
              </a:rPr>
              <a:t>Our Journey 	</a:t>
            </a:r>
            <a:br>
              <a:rPr lang="en-US" sz="4000" dirty="0"/>
            </a:br>
            <a:endParaRPr lang="en-US" sz="4000" dirty="0"/>
          </a:p>
        </p:txBody>
      </p:sp>
      <p:sp>
        <p:nvSpPr>
          <p:cNvPr id="3" name="Content Placeholder 2">
            <a:extLst>
              <a:ext uri="{FF2B5EF4-FFF2-40B4-BE49-F238E27FC236}">
                <a16:creationId xmlns:a16="http://schemas.microsoft.com/office/drawing/2014/main" id="{04C1F580-117F-48B3-950D-FE6AF8AA3E02}"/>
              </a:ext>
            </a:extLst>
          </p:cNvPr>
          <p:cNvSpPr>
            <a:spLocks noGrp="1"/>
          </p:cNvSpPr>
          <p:nvPr>
            <p:ph idx="1"/>
          </p:nvPr>
        </p:nvSpPr>
        <p:spPr>
          <a:xfrm>
            <a:off x="677333" y="1698171"/>
            <a:ext cx="3942167" cy="4343191"/>
          </a:xfrm>
        </p:spPr>
        <p:txBody>
          <a:bodyPr>
            <a:normAutofit fontScale="92500" lnSpcReduction="10000"/>
          </a:bodyPr>
          <a:lstStyle/>
          <a:p>
            <a:pPr marL="0" indent="0">
              <a:buNone/>
            </a:pPr>
            <a:r>
              <a:rPr lang="en-US" sz="2400" dirty="0">
                <a:latin typeface="Calibri" panose="020F0502020204030204" pitchFamily="34" charset="0"/>
                <a:cs typeface="Calibri" panose="020F0502020204030204" pitchFamily="34" charset="0"/>
              </a:rPr>
              <a:t>We hit a few icebergs along the way, but we made it! </a:t>
            </a:r>
          </a:p>
          <a:p>
            <a:pPr marL="0" indent="0">
              <a:buNone/>
            </a:pPr>
            <a:endParaRPr lang="en-US" sz="2400" dirty="0">
              <a:latin typeface="Calibri" panose="020F0502020204030204" pitchFamily="34" charset="0"/>
              <a:cs typeface="Calibri" panose="020F0502020204030204" pitchFamily="34" charset="0"/>
            </a:endParaRPr>
          </a:p>
          <a:p>
            <a:pPr marL="0" indent="0">
              <a:buNone/>
            </a:pPr>
            <a:r>
              <a:rPr lang="en-US" sz="2400" dirty="0">
                <a:latin typeface="Calibri" panose="020F0502020204030204" pitchFamily="34" charset="0"/>
                <a:cs typeface="Calibri" panose="020F0502020204030204" pitchFamily="34" charset="0"/>
              </a:rPr>
              <a:t>Our journey originally began with a training dataset from Kaggle.com focused on machine learning. Upon reviewing the source, we realized we needed an authentic dataset. We managed to find the raw data from the Titanic and worked our magic. </a:t>
            </a:r>
          </a:p>
        </p:txBody>
      </p:sp>
      <p:cxnSp>
        <p:nvCxnSpPr>
          <p:cNvPr id="9" name="Straight Connector 8">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974978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94A7024-D948-494D-8920-BBA2DA07D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n abstract financial digital analysis">
            <a:extLst>
              <a:ext uri="{FF2B5EF4-FFF2-40B4-BE49-F238E27FC236}">
                <a16:creationId xmlns:a16="http://schemas.microsoft.com/office/drawing/2014/main" id="{85FDB1A7-21A8-4E29-A8DE-CFCB767ACAFF}"/>
              </a:ext>
            </a:extLst>
          </p:cNvPr>
          <p:cNvPicPr>
            <a:picLocks noChangeAspect="1"/>
          </p:cNvPicPr>
          <p:nvPr/>
        </p:nvPicPr>
        <p:blipFill rotWithShape="1">
          <a:blip r:embed="rId2">
            <a:duotone>
              <a:prstClr val="black"/>
              <a:schemeClr val="tx2">
                <a:tint val="45000"/>
                <a:satMod val="400000"/>
              </a:schemeClr>
            </a:duotone>
            <a:alphaModFix amt="40000"/>
          </a:blip>
          <a:srcRect l="1333"/>
          <a:stretch/>
        </p:blipFill>
        <p:spPr>
          <a:xfrm>
            <a:off x="20" y="10"/>
            <a:ext cx="12191980" cy="6857990"/>
          </a:xfrm>
          <a:prstGeom prst="rect">
            <a:avLst/>
          </a:prstGeom>
        </p:spPr>
      </p:pic>
      <p:sp>
        <p:nvSpPr>
          <p:cNvPr id="2" name="Title 1">
            <a:extLst>
              <a:ext uri="{FF2B5EF4-FFF2-40B4-BE49-F238E27FC236}">
                <a16:creationId xmlns:a16="http://schemas.microsoft.com/office/drawing/2014/main" id="{A51A3EE6-D0B6-4BC7-A397-7C08F4700422}"/>
              </a:ext>
            </a:extLst>
          </p:cNvPr>
          <p:cNvSpPr>
            <a:spLocks noGrp="1"/>
          </p:cNvSpPr>
          <p:nvPr>
            <p:ph type="title"/>
          </p:nvPr>
        </p:nvSpPr>
        <p:spPr>
          <a:xfrm>
            <a:off x="677334" y="609600"/>
            <a:ext cx="8596668" cy="1320800"/>
          </a:xfrm>
        </p:spPr>
        <p:txBody>
          <a:bodyPr>
            <a:normAutofit/>
          </a:bodyPr>
          <a:lstStyle/>
          <a:p>
            <a:r>
              <a:rPr lang="en-US">
                <a:latin typeface="Calibri" panose="020F0502020204030204" pitchFamily="34" charset="0"/>
                <a:cs typeface="Calibri" panose="020F0502020204030204" pitchFamily="34" charset="0"/>
              </a:rPr>
              <a:t>Methods</a:t>
            </a:r>
          </a:p>
        </p:txBody>
      </p:sp>
      <p:sp>
        <p:nvSpPr>
          <p:cNvPr id="3" name="Content Placeholder 2">
            <a:extLst>
              <a:ext uri="{FF2B5EF4-FFF2-40B4-BE49-F238E27FC236}">
                <a16:creationId xmlns:a16="http://schemas.microsoft.com/office/drawing/2014/main" id="{29CA796F-524B-4C24-ACEE-78A1F809189C}"/>
              </a:ext>
            </a:extLst>
          </p:cNvPr>
          <p:cNvSpPr>
            <a:spLocks noGrp="1"/>
          </p:cNvSpPr>
          <p:nvPr>
            <p:ph idx="1"/>
          </p:nvPr>
        </p:nvSpPr>
        <p:spPr>
          <a:xfrm>
            <a:off x="677334" y="2160589"/>
            <a:ext cx="8596668" cy="3880773"/>
          </a:xfrm>
        </p:spPr>
        <p:txBody>
          <a:bodyPr>
            <a:normAutofit/>
          </a:bodyPr>
          <a:lstStyle/>
          <a:p>
            <a:r>
              <a:rPr lang="en-US">
                <a:solidFill>
                  <a:srgbClr val="FFFFFF"/>
                </a:solidFill>
                <a:latin typeface="Calibri" panose="020F0502020204030204" pitchFamily="34" charset="0"/>
                <a:cs typeface="Calibri" panose="020F0502020204030204" pitchFamily="34" charset="0"/>
              </a:rPr>
              <a:t>Gathered data that is simple yet a complex dataset</a:t>
            </a:r>
          </a:p>
          <a:p>
            <a:r>
              <a:rPr lang="en-US">
                <a:solidFill>
                  <a:srgbClr val="FFFFFF"/>
                </a:solidFill>
                <a:latin typeface="Calibri" panose="020F0502020204030204" pitchFamily="34" charset="0"/>
                <a:cs typeface="Calibri" panose="020F0502020204030204" pitchFamily="34" charset="0"/>
              </a:rPr>
              <a:t>Manipulated and wrangled the data</a:t>
            </a:r>
          </a:p>
          <a:p>
            <a:r>
              <a:rPr lang="en-US">
                <a:solidFill>
                  <a:srgbClr val="FFFFFF"/>
                </a:solidFill>
                <a:latin typeface="Calibri" panose="020F0502020204030204" pitchFamily="34" charset="0"/>
                <a:cs typeface="Calibri" panose="020F0502020204030204" pitchFamily="34" charset="0"/>
              </a:rPr>
              <a:t>Created new variables</a:t>
            </a:r>
          </a:p>
          <a:p>
            <a:r>
              <a:rPr lang="en-US">
                <a:solidFill>
                  <a:srgbClr val="FFFFFF"/>
                </a:solidFill>
                <a:latin typeface="Calibri" panose="020F0502020204030204" pitchFamily="34" charset="0"/>
                <a:cs typeface="Calibri" panose="020F0502020204030204" pitchFamily="34" charset="0"/>
              </a:rPr>
              <a:t>Dropped Nulls and removed unnecessary columns</a:t>
            </a:r>
          </a:p>
          <a:p>
            <a:r>
              <a:rPr lang="en-US">
                <a:solidFill>
                  <a:srgbClr val="FFFFFF"/>
                </a:solidFill>
                <a:latin typeface="Calibri" panose="020F0502020204030204" pitchFamily="34" charset="0"/>
                <a:cs typeface="Calibri" panose="020F0502020204030204" pitchFamily="34" charset="0"/>
              </a:rPr>
              <a:t>Recoded the data into numeric form</a:t>
            </a:r>
          </a:p>
          <a:p>
            <a:r>
              <a:rPr lang="en-US">
                <a:solidFill>
                  <a:srgbClr val="FFFFFF"/>
                </a:solidFill>
                <a:latin typeface="Calibri" panose="020F0502020204030204" pitchFamily="34" charset="0"/>
                <a:cs typeface="Calibri" panose="020F0502020204030204" pitchFamily="34" charset="0"/>
              </a:rPr>
              <a:t>Used a correlation matrix to summarize the data </a:t>
            </a:r>
          </a:p>
          <a:p>
            <a:r>
              <a:rPr lang="en-US">
                <a:solidFill>
                  <a:srgbClr val="FFFFFF"/>
                </a:solidFill>
                <a:latin typeface="Calibri" panose="020F0502020204030204" pitchFamily="34" charset="0"/>
                <a:cs typeface="Calibri" panose="020F0502020204030204" pitchFamily="34" charset="0"/>
              </a:rPr>
              <a:t>Converted the correlation matrix to a heat map</a:t>
            </a:r>
          </a:p>
          <a:p>
            <a:r>
              <a:rPr lang="en-US">
                <a:solidFill>
                  <a:srgbClr val="FFFFFF"/>
                </a:solidFill>
                <a:latin typeface="Calibri" panose="020F0502020204030204" pitchFamily="34" charset="0"/>
                <a:cs typeface="Calibri" panose="020F0502020204030204" pitchFamily="34" charset="0"/>
              </a:rPr>
              <a:t>Used Chi Square to reject the Null Hypothesis </a:t>
            </a:r>
          </a:p>
          <a:p>
            <a:r>
              <a:rPr lang="en-US">
                <a:solidFill>
                  <a:srgbClr val="FFFFFF"/>
                </a:solidFill>
                <a:latin typeface="Calibri" panose="020F0502020204030204" pitchFamily="34" charset="0"/>
                <a:cs typeface="Calibri" panose="020F0502020204030204" pitchFamily="34" charset="0"/>
              </a:rPr>
              <a:t>Sources used: Python, Jupyter Notebook, Tableau, Visual Studio Code, PowerPoint, Microsoft Word, Slack, Kaggle, GitHub</a:t>
            </a:r>
          </a:p>
        </p:txBody>
      </p:sp>
    </p:spTree>
    <p:extLst>
      <p:ext uri="{BB962C8B-B14F-4D97-AF65-F5344CB8AC3E}">
        <p14:creationId xmlns:p14="http://schemas.microsoft.com/office/powerpoint/2010/main" val="65033205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7">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8AF954-8CF8-4783-B4C9-5F153FC509CB}"/>
              </a:ext>
            </a:extLst>
          </p:cNvPr>
          <p:cNvSpPr>
            <a:spLocks noGrp="1"/>
          </p:cNvSpPr>
          <p:nvPr>
            <p:ph type="title"/>
          </p:nvPr>
        </p:nvSpPr>
        <p:spPr>
          <a:xfrm>
            <a:off x="1043950" y="1179151"/>
            <a:ext cx="3300646" cy="4463889"/>
          </a:xfrm>
        </p:spPr>
        <p:txBody>
          <a:bodyPr anchor="ctr">
            <a:normAutofit/>
          </a:bodyPr>
          <a:lstStyle/>
          <a:p>
            <a:r>
              <a:rPr lang="en-US"/>
              <a:t>Exploratory Findings </a:t>
            </a:r>
            <a:endParaRPr lang="en-US" dirty="0"/>
          </a:p>
        </p:txBody>
      </p:sp>
      <p:sp>
        <p:nvSpPr>
          <p:cNvPr id="29" name="Isosceles Triangle 9">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30" name="Straight Connector 11">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C08F299-D1AC-4728-B4E9-85ADAE5B7E8A}"/>
              </a:ext>
            </a:extLst>
          </p:cNvPr>
          <p:cNvSpPr>
            <a:spLocks noGrp="1"/>
          </p:cNvSpPr>
          <p:nvPr>
            <p:ph idx="1"/>
          </p:nvPr>
        </p:nvSpPr>
        <p:spPr>
          <a:xfrm>
            <a:off x="4978918" y="1109145"/>
            <a:ext cx="6341016" cy="4603900"/>
          </a:xfrm>
        </p:spPr>
        <p:txBody>
          <a:bodyPr anchor="ctr">
            <a:normAutofit/>
          </a:bodyPr>
          <a:lstStyle/>
          <a:p>
            <a:r>
              <a:rPr lang="en-US" dirty="0">
                <a:hlinkClick r:id="rId2"/>
              </a:rPr>
              <a:t>GitHub Project Link</a:t>
            </a:r>
            <a:endParaRPr lang="en-US" dirty="0"/>
          </a:p>
          <a:p>
            <a:r>
              <a:rPr lang="en-US" dirty="0">
                <a:hlinkClick r:id="rId3"/>
              </a:rPr>
              <a:t>Jupyter Notebook</a:t>
            </a:r>
            <a:endParaRPr lang="en-US" dirty="0"/>
          </a:p>
          <a:p>
            <a:endParaRPr lang="en-US" dirty="0"/>
          </a:p>
        </p:txBody>
      </p:sp>
      <p:sp>
        <p:nvSpPr>
          <p:cNvPr id="31" name="Isosceles Triangle 13">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155567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1" name="Group 18">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0" name="Straight Connector 19">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9" name="Title 8">
            <a:extLst>
              <a:ext uri="{FF2B5EF4-FFF2-40B4-BE49-F238E27FC236}">
                <a16:creationId xmlns:a16="http://schemas.microsoft.com/office/drawing/2014/main" id="{2CD6DA1E-4FC1-4CD5-94F8-273545F1A5D6}"/>
              </a:ext>
            </a:extLst>
          </p:cNvPr>
          <p:cNvSpPr>
            <a:spLocks noGrp="1"/>
          </p:cNvSpPr>
          <p:nvPr>
            <p:ph type="title"/>
          </p:nvPr>
        </p:nvSpPr>
        <p:spPr>
          <a:xfrm>
            <a:off x="4405224" y="422451"/>
            <a:ext cx="5159962" cy="855980"/>
          </a:xfrm>
        </p:spPr>
        <p:txBody>
          <a:bodyPr vert="horz" lIns="91440" tIns="45720" rIns="91440" bIns="45720" rtlCol="0" anchor="ctr">
            <a:normAutofit fontScale="90000"/>
          </a:bodyPr>
          <a:lstStyle/>
          <a:p>
            <a:pPr>
              <a:lnSpc>
                <a:spcPct val="90000"/>
              </a:lnSpc>
            </a:pPr>
            <a:r>
              <a:rPr lang="en-US" sz="3100" b="1" dirty="0">
                <a:latin typeface="Calibri" panose="020F0502020204030204" pitchFamily="34" charset="0"/>
                <a:cs typeface="Calibri" panose="020F0502020204030204" pitchFamily="34" charset="0"/>
              </a:rPr>
              <a:t>Survival Accompanied by Gender</a:t>
            </a:r>
            <a:br>
              <a:rPr lang="en-US" sz="2800" b="1" dirty="0"/>
            </a:br>
            <a:endParaRPr lang="en-US" sz="2800" b="1" dirty="0"/>
          </a:p>
        </p:txBody>
      </p:sp>
      <p:pic>
        <p:nvPicPr>
          <p:cNvPr id="11" name="Picture 10" descr="Chart, bar chart&#10;&#10;Description automatically generated">
            <a:extLst>
              <a:ext uri="{FF2B5EF4-FFF2-40B4-BE49-F238E27FC236}">
                <a16:creationId xmlns:a16="http://schemas.microsoft.com/office/drawing/2014/main" id="{92AC2AAE-3DD9-4E0D-A7C5-947FF31123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757" y="246130"/>
            <a:ext cx="3642277" cy="6365739"/>
          </a:xfrm>
          <a:prstGeom prst="rect">
            <a:avLst/>
          </a:prstGeom>
        </p:spPr>
      </p:pic>
      <p:graphicFrame>
        <p:nvGraphicFramePr>
          <p:cNvPr id="14" name="TextBox 11">
            <a:extLst>
              <a:ext uri="{FF2B5EF4-FFF2-40B4-BE49-F238E27FC236}">
                <a16:creationId xmlns:a16="http://schemas.microsoft.com/office/drawing/2014/main" id="{79FEB83D-6050-4F68-9E29-217A932F788F}"/>
              </a:ext>
            </a:extLst>
          </p:cNvPr>
          <p:cNvGraphicFramePr/>
          <p:nvPr>
            <p:extLst>
              <p:ext uri="{D42A27DB-BD31-4B8C-83A1-F6EECF244321}">
                <p14:modId xmlns:p14="http://schemas.microsoft.com/office/powerpoint/2010/main" val="3855700907"/>
              </p:ext>
            </p:extLst>
          </p:nvPr>
        </p:nvGraphicFramePr>
        <p:xfrm>
          <a:off x="4605054" y="1324204"/>
          <a:ext cx="4921876" cy="44186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2922899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4469</TotalTime>
  <Words>1659</Words>
  <Application>Microsoft Office PowerPoint</Application>
  <PresentationFormat>Widescreen</PresentationFormat>
  <Paragraphs>108</Paragraphs>
  <Slides>17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Arial Rounded MT Bold</vt:lpstr>
      <vt:lpstr>Calibri</vt:lpstr>
      <vt:lpstr>Open Sans</vt:lpstr>
      <vt:lpstr>Roboto</vt:lpstr>
      <vt:lpstr>Slack-Lato</vt:lpstr>
      <vt:lpstr>Trebuchet MS</vt:lpstr>
      <vt:lpstr>Wingdings 3</vt:lpstr>
      <vt:lpstr>Facet</vt:lpstr>
      <vt:lpstr>PowerPoint Presentation</vt:lpstr>
      <vt:lpstr>PowerPoint Presentation</vt:lpstr>
      <vt:lpstr>Amber Scotty</vt:lpstr>
      <vt:lpstr>Courtney Lewis</vt:lpstr>
      <vt:lpstr>Why Did we choose the Titanic?</vt:lpstr>
      <vt:lpstr>Our Journey   </vt:lpstr>
      <vt:lpstr>Methods</vt:lpstr>
      <vt:lpstr>Exploratory Findings </vt:lpstr>
      <vt:lpstr>Survival Accompanied by Gender </vt:lpstr>
      <vt:lpstr>Survivors By Gender, Class, and Deck</vt:lpstr>
      <vt:lpstr>Comparison of Fares</vt:lpstr>
      <vt:lpstr>Did the wealthy passengers have a higher survival rate? </vt:lpstr>
      <vt:lpstr> Is there a connection between Age, Gender, and Pclass to survival rates? The answer is YES! According the Matrix, there is a high correlation with Gender, and Pclass. Low correlation with family (Parch/SibSp) and Embarked (location).   </vt:lpstr>
      <vt:lpstr>Chi-Square Test </vt:lpstr>
      <vt:lpstr>Summary</vt:lpstr>
      <vt:lpstr>Conclusions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Court Lu</dc:creator>
  <cp:lastModifiedBy>amber scotty</cp:lastModifiedBy>
  <cp:revision>7</cp:revision>
  <dcterms:created xsi:type="dcterms:W3CDTF">2022-02-18T03:10:41Z</dcterms:created>
  <dcterms:modified xsi:type="dcterms:W3CDTF">2022-02-21T23:50:04Z</dcterms:modified>
</cp:coreProperties>
</file>